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4"/>
    <p:sldMasterId id="214748367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6858000" cx="9144000"/>
  <p:notesSz cx="7102475" cy="9388475"/>
  <p:embeddedFontLst>
    <p:embeddedFont>
      <p:font typeface="Montserrat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Montserrat-regular.fntdata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Montserra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Montserrat-boldItalic.fntdata"/><Relationship Id="rId30" Type="http://schemas.openxmlformats.org/officeDocument/2006/relationships/font" Target="fonts/Montserrat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anchorCtr="0" anchor="t" bIns="47075" lIns="94175" spcFirstLastPara="1" rIns="94175" wrap="square" tIns="470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3093" y="0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anchorCtr="0" anchor="t" bIns="47075" lIns="94175" spcFirstLastPara="1" rIns="94175" wrap="square" tIns="470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04913" y="703263"/>
            <a:ext cx="4692650" cy="3521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anchorCtr="0" anchor="t" bIns="47075" lIns="94175" spcFirstLastPara="1" rIns="94175" wrap="square" tIns="470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917422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anchorCtr="0" anchor="b" bIns="47075" lIns="94175" spcFirstLastPara="1" rIns="94175" wrap="square" tIns="470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anchorCtr="0" anchor="b" bIns="47075" lIns="94175" spcFirstLastPara="1" rIns="94175" wrap="square" tIns="470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16717f90ad_1_7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16717f90ad_1_7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30" name="Google Shape;130;g216717f90ad_1_7:notes"/>
          <p:cNvSpPr txBox="1"/>
          <p:nvPr>
            <p:ph idx="12" type="sldNum"/>
          </p:nvPr>
        </p:nvSpPr>
        <p:spPr>
          <a:xfrm>
            <a:off x="4023093" y="8917422"/>
            <a:ext cx="3077700" cy="469500"/>
          </a:xfrm>
          <a:prstGeom prst="rect">
            <a:avLst/>
          </a:prstGeom>
        </p:spPr>
        <p:txBody>
          <a:bodyPr anchorCtr="0" anchor="b" bIns="47075" lIns="94175" spcFirstLastPara="1" rIns="94175" wrap="square" tIns="470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6117029042_0_35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26117029042_0_35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295399c738_0_324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295399c738_0_324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latin typeface="Avenir"/>
                <a:ea typeface="Avenir"/>
                <a:cs typeface="Avenir"/>
                <a:sym typeface="Avenir"/>
              </a:rPr>
              <a:t>Stephanie</a:t>
            </a:r>
            <a:endParaRPr sz="14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5" name="Google Shape;205;g2295399c738_0_324:notes"/>
          <p:cNvSpPr txBox="1"/>
          <p:nvPr>
            <p:ph idx="12" type="sldNum"/>
          </p:nvPr>
        </p:nvSpPr>
        <p:spPr>
          <a:xfrm>
            <a:off x="4023093" y="8917422"/>
            <a:ext cx="3077700" cy="469500"/>
          </a:xfrm>
          <a:prstGeom prst="rect">
            <a:avLst/>
          </a:prstGeom>
        </p:spPr>
        <p:txBody>
          <a:bodyPr anchorCtr="0" anchor="b" bIns="47075" lIns="94175" spcFirstLastPara="1" rIns="94175" wrap="square" tIns="470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6117029042_0_65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6117029042_0_65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2" name="Google Shape;212;g26117029042_0_65:notes"/>
          <p:cNvSpPr txBox="1"/>
          <p:nvPr>
            <p:ph idx="12" type="sldNum"/>
          </p:nvPr>
        </p:nvSpPr>
        <p:spPr>
          <a:xfrm>
            <a:off x="4023093" y="8917422"/>
            <a:ext cx="3077700" cy="469500"/>
          </a:xfrm>
          <a:prstGeom prst="rect">
            <a:avLst/>
          </a:prstGeom>
        </p:spPr>
        <p:txBody>
          <a:bodyPr anchorCtr="0" anchor="b" bIns="47075" lIns="94175" spcFirstLastPara="1" rIns="94175" wrap="square" tIns="470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26a268d21e_0_0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9" name="Google Shape;219;g226a268d21e_0_0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295399c738_0_14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g2295399c738_0_14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6117029042_0_85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26117029042_0_85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6117029042_0_127:notes"/>
          <p:cNvSpPr/>
          <p:nvPr>
            <p:ph idx="2" type="sldImg"/>
          </p:nvPr>
        </p:nvSpPr>
        <p:spPr>
          <a:xfrm>
            <a:off x="1433027" y="1173559"/>
            <a:ext cx="4236300" cy="3168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6117029042_0_127:notes"/>
          <p:cNvSpPr txBox="1"/>
          <p:nvPr>
            <p:ph idx="1" type="body"/>
          </p:nvPr>
        </p:nvSpPr>
        <p:spPr>
          <a:xfrm>
            <a:off x="710247" y="4518203"/>
            <a:ext cx="5682000" cy="3696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42" name="Google Shape;242;g26117029042_0_127:notes"/>
          <p:cNvSpPr txBox="1"/>
          <p:nvPr>
            <p:ph idx="12" type="sldNum"/>
          </p:nvPr>
        </p:nvSpPr>
        <p:spPr>
          <a:xfrm>
            <a:off x="4023093" y="8917422"/>
            <a:ext cx="3077700" cy="471000"/>
          </a:xfrm>
          <a:prstGeom prst="rect">
            <a:avLst/>
          </a:prstGeom>
        </p:spPr>
        <p:txBody>
          <a:bodyPr anchorCtr="0" anchor="b" bIns="47075" lIns="94175" spcFirstLastPara="1" rIns="94175" wrap="square" tIns="470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6117029042_0_169:notes"/>
          <p:cNvSpPr txBox="1"/>
          <p:nvPr>
            <p:ph idx="1" type="body"/>
          </p:nvPr>
        </p:nvSpPr>
        <p:spPr>
          <a:xfrm>
            <a:off x="710247" y="4518203"/>
            <a:ext cx="5682000" cy="36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25" lIns="94300" spcFirstLastPara="1" rIns="94300" wrap="square" tIns="47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48" name="Google Shape;248;g26117029042_0_169:notes"/>
          <p:cNvSpPr/>
          <p:nvPr>
            <p:ph idx="2" type="sldImg"/>
          </p:nvPr>
        </p:nvSpPr>
        <p:spPr>
          <a:xfrm>
            <a:off x="1433027" y="1173559"/>
            <a:ext cx="4236300" cy="3168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6117029042_0_142:notes"/>
          <p:cNvSpPr txBox="1"/>
          <p:nvPr>
            <p:ph idx="1" type="body"/>
          </p:nvPr>
        </p:nvSpPr>
        <p:spPr>
          <a:xfrm>
            <a:off x="710247" y="4518203"/>
            <a:ext cx="5682000" cy="36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25" lIns="94300" spcFirstLastPara="1" rIns="94300" wrap="square" tIns="471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5" name="Google Shape;255;g26117029042_0_142:notes"/>
          <p:cNvSpPr/>
          <p:nvPr>
            <p:ph idx="2" type="sldImg"/>
          </p:nvPr>
        </p:nvSpPr>
        <p:spPr>
          <a:xfrm>
            <a:off x="1433027" y="1173559"/>
            <a:ext cx="4236300" cy="3168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6117029042_0_149:notes"/>
          <p:cNvSpPr txBox="1"/>
          <p:nvPr>
            <p:ph idx="1" type="body"/>
          </p:nvPr>
        </p:nvSpPr>
        <p:spPr>
          <a:xfrm>
            <a:off x="710247" y="4518203"/>
            <a:ext cx="5682000" cy="36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25" lIns="94300" spcFirstLastPara="1" rIns="94300" wrap="square" tIns="47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63" name="Google Shape;263;g26117029042_0_149:notes"/>
          <p:cNvSpPr/>
          <p:nvPr>
            <p:ph idx="2" type="sldImg"/>
          </p:nvPr>
        </p:nvSpPr>
        <p:spPr>
          <a:xfrm>
            <a:off x="1433027" y="1173559"/>
            <a:ext cx="4236300" cy="3168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44bfe97dde_0_34:notes"/>
          <p:cNvSpPr/>
          <p:nvPr>
            <p:ph idx="2" type="sldImg"/>
          </p:nvPr>
        </p:nvSpPr>
        <p:spPr>
          <a:xfrm>
            <a:off x="1243013" y="714375"/>
            <a:ext cx="4775100" cy="3581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g244bfe97dde_0_34:notes"/>
          <p:cNvSpPr txBox="1"/>
          <p:nvPr>
            <p:ph idx="1" type="body"/>
          </p:nvPr>
        </p:nvSpPr>
        <p:spPr>
          <a:xfrm>
            <a:off x="710247" y="4459526"/>
            <a:ext cx="5682000" cy="42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1" name="Google Shape;141;g244bfe97dde_0_34:notes"/>
          <p:cNvSpPr txBox="1"/>
          <p:nvPr>
            <p:ph idx="12" type="sldNum"/>
          </p:nvPr>
        </p:nvSpPr>
        <p:spPr>
          <a:xfrm>
            <a:off x="4023093" y="8917422"/>
            <a:ext cx="30777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b" bIns="47075" lIns="94175" spcFirstLastPara="1" rIns="94175" wrap="square" tIns="470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02dd57a9d9_0_52:notes"/>
          <p:cNvSpPr/>
          <p:nvPr>
            <p:ph idx="2" type="sldImg"/>
          </p:nvPr>
        </p:nvSpPr>
        <p:spPr>
          <a:xfrm>
            <a:off x="1183746" y="704136"/>
            <a:ext cx="4734900" cy="352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02dd57a9d9_0_52:notes"/>
          <p:cNvSpPr txBox="1"/>
          <p:nvPr>
            <p:ph idx="1" type="body"/>
          </p:nvPr>
        </p:nvSpPr>
        <p:spPr>
          <a:xfrm>
            <a:off x="710247" y="4459526"/>
            <a:ext cx="5682000" cy="422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4425" lIns="94425" spcFirstLastPara="1" rIns="94425" wrap="square" tIns="94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72" name="Google Shape;272;g302dd57a9d9_0_52:notes"/>
          <p:cNvSpPr txBox="1"/>
          <p:nvPr>
            <p:ph idx="12" type="sldNum"/>
          </p:nvPr>
        </p:nvSpPr>
        <p:spPr>
          <a:xfrm>
            <a:off x="4023092" y="8917422"/>
            <a:ext cx="3077700" cy="469500"/>
          </a:xfrm>
          <a:prstGeom prst="rect">
            <a:avLst/>
          </a:prstGeom>
        </p:spPr>
        <p:txBody>
          <a:bodyPr anchorCtr="0" anchor="b" bIns="47075" lIns="94175" spcFirstLastPara="1" rIns="94175" wrap="square" tIns="470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6117029042_0_204:notes"/>
          <p:cNvSpPr/>
          <p:nvPr>
            <p:ph idx="2" type="sldImg"/>
          </p:nvPr>
        </p:nvSpPr>
        <p:spPr>
          <a:xfrm>
            <a:off x="1433027" y="1173559"/>
            <a:ext cx="4236300" cy="3168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8" name="Google Shape;278;g26117029042_0_204:notes"/>
          <p:cNvSpPr txBox="1"/>
          <p:nvPr>
            <p:ph idx="1" type="body"/>
          </p:nvPr>
        </p:nvSpPr>
        <p:spPr>
          <a:xfrm>
            <a:off x="710247" y="4518203"/>
            <a:ext cx="5682000" cy="36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25" lIns="94300" spcFirstLastPara="1" rIns="94300" wrap="square" tIns="471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9" name="Google Shape;279;g26117029042_0_204:notes"/>
          <p:cNvSpPr txBox="1"/>
          <p:nvPr>
            <p:ph idx="12" type="sldNum"/>
          </p:nvPr>
        </p:nvSpPr>
        <p:spPr>
          <a:xfrm>
            <a:off x="4023093" y="8917422"/>
            <a:ext cx="3077700" cy="47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25" lIns="94300" spcFirstLastPara="1" rIns="94300" wrap="square" tIns="471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44bfe97dde_0_42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244bfe97dde_0_42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6117029042_0_15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26117029042_0_15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6117029042_0_21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6117029042_0_21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6117029042_0_26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26117029042_0_26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75d6f59c8e_0_362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275d6f59c8e_0_362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6117029042_0_10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26117029042_0_10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6117029042_0_40:notes"/>
          <p:cNvSpPr txBox="1"/>
          <p:nvPr>
            <p:ph idx="1" type="body"/>
          </p:nvPr>
        </p:nvSpPr>
        <p:spPr>
          <a:xfrm>
            <a:off x="710248" y="4459526"/>
            <a:ext cx="5682000" cy="4224900"/>
          </a:xfrm>
          <a:prstGeom prst="rect">
            <a:avLst/>
          </a:prstGeom>
        </p:spPr>
        <p:txBody>
          <a:bodyPr anchorCtr="0" anchor="t" bIns="47075" lIns="94175" spcFirstLastPara="1" rIns="94175" wrap="square" tIns="47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26117029042_0_40:notes"/>
          <p:cNvSpPr/>
          <p:nvPr>
            <p:ph idx="2" type="sldImg"/>
          </p:nvPr>
        </p:nvSpPr>
        <p:spPr>
          <a:xfrm>
            <a:off x="1204913" y="703263"/>
            <a:ext cx="46926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777300" y="518100"/>
            <a:ext cx="3017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2921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1pPr>
            <a:lvl2pPr indent="-2921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3pPr>
            <a:lvl4pPr indent="-2921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/>
            </a:lvl4pPr>
            <a:lvl5pPr indent="-2921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»"/>
              <a:defRPr/>
            </a:lvl5pPr>
            <a:lvl6pPr indent="-2921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6pPr>
            <a:lvl7pPr indent="-2921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7pPr>
            <a:lvl8pPr indent="-2921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8pPr>
            <a:lvl9pPr indent="-2921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1878600" y="1619192"/>
            <a:ext cx="3900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216900" y="628592"/>
            <a:ext cx="3900900" cy="30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2921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1pPr>
            <a:lvl2pPr indent="-2921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3pPr>
            <a:lvl4pPr indent="-2921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/>
            </a:lvl4pPr>
            <a:lvl5pPr indent="-2921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»"/>
              <a:defRPr/>
            </a:lvl5pPr>
            <a:lvl6pPr indent="-2921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6pPr>
            <a:lvl7pPr indent="-2921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7pPr>
            <a:lvl8pPr indent="-2921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8pPr>
            <a:lvl9pPr indent="-2921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and Content">
  <p:cSld name="3_Title and Conten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678275" y="210550"/>
            <a:ext cx="79824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447"/>
              </a:buClr>
              <a:buSzPts val="3200"/>
              <a:buFont typeface="Calibri"/>
              <a:buNone/>
              <a:defRPr b="1" i="0" sz="3600" u="none" cap="none" strike="noStrike">
                <a:solidFill>
                  <a:srgbClr val="7F7F7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3"/>
          <p:cNvSpPr/>
          <p:nvPr/>
        </p:nvSpPr>
        <p:spPr>
          <a:xfrm>
            <a:off x="293815" y="210553"/>
            <a:ext cx="45600" cy="709800"/>
          </a:xfrm>
          <a:prstGeom prst="rect">
            <a:avLst/>
          </a:prstGeom>
          <a:solidFill>
            <a:srgbClr val="D0DF00"/>
          </a:solidFill>
          <a:ln cap="flat" cmpd="sng" w="25400">
            <a:solidFill>
              <a:srgbClr val="D0D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 rotWithShape="1">
          <a:blip r:embed="rId2">
            <a:alphaModFix/>
          </a:blip>
          <a:srcRect b="0" l="0" r="0" t="90171"/>
          <a:stretch/>
        </p:blipFill>
        <p:spPr>
          <a:xfrm>
            <a:off x="0" y="6183899"/>
            <a:ext cx="9144003" cy="6741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25" y="6183875"/>
            <a:ext cx="9144000" cy="67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CHARLOTTE-MECKLENBURG SCHOOLS</a:t>
            </a:r>
            <a:endParaRPr b="0" i="0" sz="1400" u="none" cap="none" strike="noStrike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ctrTitle"/>
          </p:nvPr>
        </p:nvSpPr>
        <p:spPr>
          <a:xfrm>
            <a:off x="457200" y="751680"/>
            <a:ext cx="8229600" cy="40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96" name="Google Shape;96;p15"/>
          <p:cNvSpPr txBox="1"/>
          <p:nvPr>
            <p:ph idx="1" type="subTitle"/>
          </p:nvPr>
        </p:nvSpPr>
        <p:spPr>
          <a:xfrm>
            <a:off x="457200" y="4955190"/>
            <a:ext cx="8229600" cy="16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cxnSp>
        <p:nvCxnSpPr>
          <p:cNvPr id="97" name="Google Shape;97;p15"/>
          <p:cNvCxnSpPr/>
          <p:nvPr/>
        </p:nvCxnSpPr>
        <p:spPr>
          <a:xfrm>
            <a:off x="457200" y="54864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15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cxnSp>
        <p:nvCxnSpPr>
          <p:cNvPr id="102" name="Google Shape;102;p16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05" name="Google Shape;105;p17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06" name="Google Shape;106;p17"/>
          <p:cNvSpPr txBox="1"/>
          <p:nvPr>
            <p:ph idx="2" type="body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cxnSp>
        <p:nvCxnSpPr>
          <p:cNvPr id="107" name="Google Shape;107;p17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cxnSp>
        <p:nvCxnSpPr>
          <p:cNvPr id="110" name="Google Shape;110;p18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idx="1" type="body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cxnSp>
        <p:nvCxnSpPr>
          <p:cNvPr id="113" name="Google Shape;113;p19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Google Shape;115;p20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 showMasterSp="0">
  <p:cSld name="Title Slide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oncept 1 Cover.jpg" id="117" name="Google Shape;11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1"/>
          <p:cNvSpPr/>
          <p:nvPr/>
        </p:nvSpPr>
        <p:spPr>
          <a:xfrm>
            <a:off x="3581400" y="6400800"/>
            <a:ext cx="3414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 b="0" i="0" sz="1000" u="none" cap="none" strike="noStrike">
              <a:solidFill>
                <a:srgbClr val="606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1"/>
          <p:cNvSpPr txBox="1"/>
          <p:nvPr>
            <p:ph type="title"/>
          </p:nvPr>
        </p:nvSpPr>
        <p:spPr>
          <a:xfrm>
            <a:off x="228600" y="5029200"/>
            <a:ext cx="8534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marL="4572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marL="9144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marL="13716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marL="18288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228600" y="457200"/>
            <a:ext cx="85344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/>
            </a:lvl1pPr>
            <a:lvl2pPr indent="-3810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342900" y="1420283"/>
            <a:ext cx="3886200" cy="98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685800" y="2590800"/>
            <a:ext cx="3200400" cy="11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lv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81000" y="5029200"/>
            <a:ext cx="6934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marL="4572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marL="9144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marL="13716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marL="18288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81000" y="457200"/>
            <a:ext cx="69342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/>
            </a:lvl1pPr>
            <a:lvl2pPr indent="-3810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 type="obj">
  <p:cSld name="OBJEC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marL="4572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marL="9144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marL="13716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marL="182880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/>
            </a:lvl1pPr>
            <a:lvl2pPr indent="-3810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228600" y="1066800"/>
            <a:ext cx="41148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2921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1pPr>
            <a:lvl2pPr indent="-2921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3pPr>
            <a:lvl4pPr indent="-2921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/>
            </a:lvl4pPr>
            <a:lvl5pPr indent="-2921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»"/>
              <a:defRPr/>
            </a:lvl5pPr>
            <a:lvl6pPr indent="-2921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6pPr>
            <a:lvl7pPr indent="-2921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7pPr>
            <a:lvl8pPr indent="-2921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8pPr>
            <a:lvl9pPr indent="-2921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361156" y="2937933"/>
            <a:ext cx="3886200" cy="9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b="1" sz="2200" cap="none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361156" y="1937809"/>
            <a:ext cx="3886200" cy="10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25400" lIns="50800" spcFirstLastPara="1" rIns="50800" wrap="square" tIns="2540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 sz="11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228600" y="1066800"/>
            <a:ext cx="20193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3302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indent="-31115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 sz="1300"/>
            </a:lvl2pPr>
            <a:lvl3pPr indent="-2984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3pPr>
            <a:lvl4pPr indent="-2921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4pPr>
            <a:lvl5pPr indent="-2921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»"/>
              <a:defRPr sz="1000"/>
            </a:lvl5pPr>
            <a:lvl6pPr indent="-2921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6pPr>
            <a:lvl7pPr indent="-2921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7pPr>
            <a:lvl8pPr indent="-2921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8pPr>
            <a:lvl9pPr indent="-2921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2324100" y="1066800"/>
            <a:ext cx="20193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3302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indent="-31115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–"/>
              <a:defRPr sz="1300"/>
            </a:lvl2pPr>
            <a:lvl3pPr indent="-2984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3pPr>
            <a:lvl4pPr indent="-2921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4pPr>
            <a:lvl5pPr indent="-2921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»"/>
              <a:defRPr sz="1000"/>
            </a:lvl5pPr>
            <a:lvl6pPr indent="-2921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6pPr>
            <a:lvl7pPr indent="-2921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7pPr>
            <a:lvl8pPr indent="-2921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8pPr>
            <a:lvl9pPr indent="-2921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228600" y="1023409"/>
            <a:ext cx="20202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b" bIns="25400" lIns="50800" spcFirstLastPara="1" rIns="50800" wrap="square" tIns="25400">
            <a:norm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b="1" sz="11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1" sz="10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228600" y="1449917"/>
            <a:ext cx="2020200" cy="26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31115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1pPr>
            <a:lvl2pPr indent="-29845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 sz="900"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2322513" y="1023409"/>
            <a:ext cx="20208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b" bIns="25400" lIns="50800" spcFirstLastPara="1" rIns="50800" wrap="square" tIns="25400">
            <a:norm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b="1" sz="13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b="1" sz="11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1" sz="10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2322513" y="1449917"/>
            <a:ext cx="2020800" cy="26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31115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1pPr>
            <a:lvl2pPr indent="-29845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 sz="900"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228600" y="182033"/>
            <a:ext cx="1504200" cy="7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25400" lIns="50800" spcFirstLastPara="1" rIns="50800" wrap="square" tIns="254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1" sz="11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1787525" y="182033"/>
            <a:ext cx="2556000" cy="39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3429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indent="-33020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2pPr>
            <a:lvl3pPr indent="-3111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300"/>
            </a:lvl3pPr>
            <a:lvl4pPr indent="-2984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»"/>
              <a:defRPr sz="1100"/>
            </a:lvl5pPr>
            <a:lvl6pPr indent="-2984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6pPr>
            <a:lvl7pPr indent="-2984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7pPr>
            <a:lvl8pPr indent="-2984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8pPr>
            <a:lvl9pPr indent="-2984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228600" y="956733"/>
            <a:ext cx="1504200" cy="31275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228600" lvl="1" marL="914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2pPr>
            <a:lvl3pPr indent="-228600" lvl="2" marL="1371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3pPr>
            <a:lvl4pPr indent="-228600" lvl="3" marL="1828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4pPr>
            <a:lvl5pPr indent="-228600" lvl="4" marL="22860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5pPr>
            <a:lvl6pPr indent="-228600" lvl="5" marL="2743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6pPr>
            <a:lvl7pPr indent="-228600" lvl="6" marL="3200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96144" y="3200400"/>
            <a:ext cx="2743200" cy="377700"/>
          </a:xfrm>
          <a:prstGeom prst="rect">
            <a:avLst/>
          </a:prstGeom>
          <a:noFill/>
          <a:ln>
            <a:noFill/>
          </a:ln>
        </p:spPr>
        <p:txBody>
          <a:bodyPr anchorCtr="0" anchor="b" bIns="25400" lIns="50800" spcFirstLastPara="1" rIns="50800" wrap="square" tIns="254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1" sz="11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896144" y="408517"/>
            <a:ext cx="2743200" cy="27432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96144" y="3578225"/>
            <a:ext cx="2743200" cy="5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1pPr>
            <a:lvl2pPr indent="-228600" lvl="1" marL="914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2pPr>
            <a:lvl3pPr indent="-228600" lvl="2" marL="1371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3pPr>
            <a:lvl4pPr indent="-228600" lvl="3" marL="1828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4pPr>
            <a:lvl5pPr indent="-228600" lvl="4" marL="22860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5pPr>
            <a:lvl6pPr indent="-228600" lvl="5" marL="2743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6pPr>
            <a:lvl7pPr indent="-228600" lvl="6" marL="3200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228600" y="1066800"/>
            <a:ext cx="41148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50800" spcFirstLastPara="1" rIns="50800" wrap="square" tIns="25400">
            <a:normAutofit/>
          </a:bodyPr>
          <a:lstStyle>
            <a:lvl1pPr indent="-3429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115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–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228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562100" y="4237567"/>
            <a:ext cx="1447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" lIns="50800" spcFirstLastPara="1" rIns="50800" wrap="square" tIns="254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">
    <p:bg>
      <p:bgPr>
        <a:solidFill>
          <a:schemeClr val="l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93" name="Google Shape;93;p14"/>
          <p:cNvCxnSpPr/>
          <p:nvPr/>
        </p:nvCxnSpPr>
        <p:spPr>
          <a:xfrm>
            <a:off x="457200" y="6697680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dpi.state.nc.us/curriculum/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Relationship Id="rId4" Type="http://schemas.openxmlformats.org/officeDocument/2006/relationships/hyperlink" Target="mailto:billiejeanne1.curns@cms.k12.nc.u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/>
        </p:nvSpPr>
        <p:spPr>
          <a:xfrm>
            <a:off x="2079400" y="3389000"/>
            <a:ext cx="544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4"/>
          <p:cNvSpPr txBox="1"/>
          <p:nvPr/>
        </p:nvSpPr>
        <p:spPr>
          <a:xfrm>
            <a:off x="-545475" y="2838850"/>
            <a:ext cx="8559000" cy="20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Thomasboro Academy</a:t>
            </a:r>
            <a:r>
              <a:rPr lang="en-US" sz="4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endParaRPr sz="4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imes New Roman"/>
              <a:buNone/>
            </a:pPr>
            <a:r>
              <a:rPr lang="en-US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Thursday, September 26th, 2024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imes New Roman"/>
              <a:buNone/>
            </a:pPr>
            <a:r>
              <a:t/>
            </a:r>
            <a:endParaRPr sz="3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24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</p:spPr>
        <p:txBody>
          <a:bodyPr anchorCtr="0" anchor="ctr" bIns="25400" lIns="50800" spcFirstLastPara="1" rIns="50800" wrap="square" tIns="254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7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7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4"/>
          <p:cNvSpPr txBox="1"/>
          <p:nvPr/>
        </p:nvSpPr>
        <p:spPr>
          <a:xfrm>
            <a:off x="344475" y="306900"/>
            <a:ext cx="6162900" cy="15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4"/>
          <p:cNvSpPr txBox="1"/>
          <p:nvPr/>
        </p:nvSpPr>
        <p:spPr>
          <a:xfrm>
            <a:off x="-469500" y="88575"/>
            <a:ext cx="8559000" cy="23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Welcome to the </a:t>
            </a:r>
            <a:br>
              <a:rPr lang="en-US" sz="3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3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Title I Annual Meeting </a:t>
            </a:r>
            <a:endParaRPr sz="37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for Parents &amp; Families</a:t>
            </a:r>
            <a:br>
              <a:rPr lang="en-US" sz="3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3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2024 - 2025</a:t>
            </a:r>
            <a:endParaRPr sz="37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37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just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5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37" name="Google Shape;13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5050" y="4214525"/>
            <a:ext cx="2080500" cy="244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/>
          <p:nvPr>
            <p:ph type="title"/>
          </p:nvPr>
        </p:nvSpPr>
        <p:spPr>
          <a:xfrm>
            <a:off x="687150" y="210550"/>
            <a:ext cx="7973400" cy="54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B595A"/>
              </a:buClr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What is the CMS Parent and Family Engagement Policy?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B595A"/>
              </a:buClr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  <a:p>
            <a:pPr indent="-3302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b="0" lang="en-US" sz="2000">
                <a:solidFill>
                  <a:schemeClr val="dk1"/>
                </a:solidFill>
              </a:rPr>
              <a:t>This policy addresses how the district or LEA will implement the parent and family engagement requirements of the </a:t>
            </a:r>
            <a:r>
              <a:rPr b="0" i="1" lang="en-US" sz="2000">
                <a:solidFill>
                  <a:schemeClr val="dk1"/>
                </a:solidFill>
              </a:rPr>
              <a:t>Every Student Succeeds Act (ESSA).  </a:t>
            </a:r>
            <a:r>
              <a:rPr b="0" lang="en-US" sz="2000">
                <a:solidFill>
                  <a:schemeClr val="dk1"/>
                </a:solidFill>
              </a:rPr>
              <a:t>It includes the following:</a:t>
            </a:r>
            <a:endParaRPr b="0" sz="1400">
              <a:solidFill>
                <a:schemeClr val="dk1"/>
              </a:solidFill>
            </a:endParaRPr>
          </a:p>
          <a:p>
            <a:pPr indent="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t/>
            </a:r>
            <a:endParaRPr b="0" i="1" sz="2000">
              <a:solidFill>
                <a:schemeClr val="dk1"/>
              </a:solidFill>
            </a:endParaRPr>
          </a:p>
          <a:p>
            <a:pPr indent="-2730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The district’s expectations for parents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7305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How CMS will engage parents in decision-making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7305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How the district will work to build the schools’ and parents’ capacities in the implementation of effective parent and family engagement activities to improve student academic achievement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t/>
            </a:r>
            <a:endParaRPr b="0" sz="2000">
              <a:solidFill>
                <a:schemeClr val="dk1"/>
              </a:solidFill>
            </a:endParaRPr>
          </a:p>
          <a:p>
            <a:pPr indent="-3302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venir"/>
              <a:buChar char="●"/>
            </a:pPr>
            <a:r>
              <a:rPr b="0" lang="en-US" sz="2000">
                <a:solidFill>
                  <a:schemeClr val="dk1"/>
                </a:solidFill>
              </a:rPr>
              <a:t>Parents and families in Title I schools have the right to be engaged in the review/evaluation of this annual policy</a:t>
            </a:r>
            <a:endParaRPr b="0" sz="1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B595A"/>
              </a:buClr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77777"/>
              <a:buFont typeface="Montserrat"/>
              <a:buNone/>
            </a:pPr>
            <a:r>
              <a:t/>
            </a:r>
            <a:endParaRPr>
              <a:solidFill>
                <a:srgbClr val="00AFD7"/>
              </a:solidFill>
            </a:endParaRPr>
          </a:p>
        </p:txBody>
      </p:sp>
      <p:sp>
        <p:nvSpPr>
          <p:cNvPr id="200" name="Google Shape;200;p33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1" name="Google Shape;201;p33"/>
          <p:cNvSpPr txBox="1"/>
          <p:nvPr/>
        </p:nvSpPr>
        <p:spPr>
          <a:xfrm>
            <a:off x="175375" y="1158650"/>
            <a:ext cx="8878200" cy="7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000">
              <a:solidFill>
                <a:srgbClr val="535758"/>
              </a:solidFill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4"/>
          <p:cNvSpPr txBox="1"/>
          <p:nvPr>
            <p:ph type="title"/>
          </p:nvPr>
        </p:nvSpPr>
        <p:spPr>
          <a:xfrm>
            <a:off x="462325" y="1210725"/>
            <a:ext cx="8424600" cy="397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500">
                <a:solidFill>
                  <a:schemeClr val="dk1"/>
                </a:solidFill>
              </a:rPr>
              <a:t>What is the School Improvement Plan/NCStar Plan?</a:t>
            </a:r>
            <a:endParaRPr sz="2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lang="en-US" sz="1700">
                <a:solidFill>
                  <a:schemeClr val="dk1"/>
                </a:solidFill>
              </a:rPr>
              <a:t>The School Improvement Plan (SIP) is created in an online platform called NCStar and includes:</a:t>
            </a:r>
            <a:endParaRPr b="0" sz="1700">
              <a:solidFill>
                <a:schemeClr val="dk1"/>
              </a:solidFill>
            </a:endParaRPr>
          </a:p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700">
              <a:solidFill>
                <a:schemeClr val="dk1"/>
              </a:solidFill>
            </a:endParaRPr>
          </a:p>
          <a:p>
            <a:pPr indent="-26670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○"/>
            </a:pPr>
            <a:r>
              <a:rPr lang="en-US" sz="1700">
                <a:solidFill>
                  <a:schemeClr val="dk1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A Comprehensive Needs Assessment</a:t>
            </a:r>
            <a:endParaRPr sz="2100">
              <a:solidFill>
                <a:schemeClr val="dk1"/>
              </a:solidFill>
              <a:highlight>
                <a:schemeClr val="lt1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26670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○"/>
            </a:pPr>
            <a:r>
              <a:rPr lang="en-US" sz="1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Goals and Strategies to Address Academic Needs of Students</a:t>
            </a:r>
            <a:endParaRPr sz="21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6670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○"/>
            </a:pPr>
            <a:r>
              <a:rPr lang="en-US" sz="1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Professional Development Needs</a:t>
            </a:r>
            <a:endParaRPr sz="21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6670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○"/>
            </a:pPr>
            <a:r>
              <a:rPr lang="en-US" sz="1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Coordination of Resources and Comprehensive Budget</a:t>
            </a:r>
            <a:endParaRPr sz="21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6670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○"/>
            </a:pPr>
            <a:r>
              <a:rPr lang="en-US" sz="17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The School’s Parent and Family Engagement Goals</a:t>
            </a:r>
            <a:endParaRPr sz="21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700">
              <a:solidFill>
                <a:schemeClr val="dk1"/>
              </a:solidFill>
            </a:endParaRPr>
          </a:p>
          <a:p>
            <a:pPr indent="-32385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venir"/>
              <a:buChar char="●"/>
            </a:pPr>
            <a:r>
              <a:rPr b="0" lang="en-US" sz="1700">
                <a:solidFill>
                  <a:schemeClr val="dk1"/>
                </a:solidFill>
              </a:rPr>
              <a:t>Parents of students at Title I schools have the right to be engaged in the development of this plan</a:t>
            </a:r>
            <a:endParaRPr b="0" sz="2700">
              <a:solidFill>
                <a:schemeClr val="dk1"/>
              </a:solidFill>
            </a:endParaRPr>
          </a:p>
          <a:p>
            <a:pPr indent="-2794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venir"/>
              <a:buChar char="●"/>
            </a:pPr>
            <a:r>
              <a:rPr b="0" lang="en-US" sz="1700">
                <a:solidFill>
                  <a:schemeClr val="dk1"/>
                </a:solidFill>
              </a:rPr>
              <a:t>Access the SIP on our website: https://www.cmsk12.org/thomasboroES</a:t>
            </a:r>
            <a:endParaRPr b="0" sz="800">
              <a:solidFill>
                <a:srgbClr val="FF0000"/>
              </a:solidFill>
            </a:endParaRPr>
          </a:p>
          <a:p>
            <a:pPr indent="-26035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-US" sz="1600" u="sng">
                <a:solidFill>
                  <a:schemeClr val="dk1"/>
                </a:solidFill>
              </a:rPr>
              <a:t>User Name</a:t>
            </a:r>
            <a:r>
              <a:rPr lang="en-US" sz="1600">
                <a:solidFill>
                  <a:schemeClr val="dk1"/>
                </a:solidFill>
              </a:rPr>
              <a:t>: guests7107</a:t>
            </a:r>
            <a:endParaRPr sz="1600">
              <a:solidFill>
                <a:schemeClr val="dk1"/>
              </a:solidFill>
            </a:endParaRPr>
          </a:p>
          <a:p>
            <a:pPr indent="-26035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-US" sz="1600" u="sng">
                <a:solidFill>
                  <a:schemeClr val="dk1"/>
                </a:solidFill>
              </a:rPr>
              <a:t>Password</a:t>
            </a:r>
            <a:r>
              <a:rPr lang="en-US" sz="1600">
                <a:solidFill>
                  <a:schemeClr val="dk1"/>
                </a:solidFill>
              </a:rPr>
              <a:t>: guests7107</a:t>
            </a:r>
            <a:endParaRPr sz="1300" u="sng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sz="220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34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5"/>
          <p:cNvSpPr txBox="1"/>
          <p:nvPr>
            <p:ph type="title"/>
          </p:nvPr>
        </p:nvSpPr>
        <p:spPr>
          <a:xfrm>
            <a:off x="462325" y="0"/>
            <a:ext cx="8424600" cy="16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>
                <a:solidFill>
                  <a:schemeClr val="dk1"/>
                </a:solidFill>
              </a:rPr>
              <a:t>What is included in the School’s Parent and Family Engagement Policy?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5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6" name="Google Shape;216;p35"/>
          <p:cNvSpPr txBox="1"/>
          <p:nvPr/>
        </p:nvSpPr>
        <p:spPr>
          <a:xfrm>
            <a:off x="462325" y="1427700"/>
            <a:ext cx="8694000" cy="479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This policy addresses how the school will implement the parent and family engagement requirements of the </a:t>
            </a:r>
            <a:r>
              <a:rPr i="1"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Every Student Succeeds Act (ESSA).  </a:t>
            </a: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Components include the following: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How parents can be engaged in decision-making and activities 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How parent and family engagement funds are being used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How information and training will be provided to parents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How the school will build capacity in parents and staff for strong parent and family engagement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Parents of students at Title I schools have the right to be engaged in the development of the school’s Parent and Family Engagement Policy</a:t>
            </a:r>
            <a:endParaRPr sz="22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6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2" name="Google Shape;222;p36"/>
          <p:cNvSpPr txBox="1"/>
          <p:nvPr/>
        </p:nvSpPr>
        <p:spPr>
          <a:xfrm>
            <a:off x="419625" y="275575"/>
            <a:ext cx="7963500" cy="13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3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What is the School Compact?</a:t>
            </a:r>
            <a:endParaRPr b="1" sz="3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6"/>
          <p:cNvSpPr txBox="1"/>
          <p:nvPr/>
        </p:nvSpPr>
        <p:spPr>
          <a:xfrm>
            <a:off x="231725" y="1656775"/>
            <a:ext cx="8567700" cy="43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venir"/>
              <a:buChar char="●"/>
            </a:pPr>
            <a:r>
              <a:rPr lang="en-US" sz="3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The compact is a commitment from the school, the parent/family, and the student, to share in the responsibility for improved academic achievement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41910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venir"/>
              <a:buChar char="●"/>
            </a:pPr>
            <a:r>
              <a:rPr lang="en-US" sz="3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Parents and families of students in Title I schools have the right to be involved in the revision/review of the School Compact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/>
          <p:nvPr>
            <p:ph type="title"/>
          </p:nvPr>
        </p:nvSpPr>
        <p:spPr>
          <a:xfrm>
            <a:off x="687150" y="210550"/>
            <a:ext cx="7973400" cy="14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Who </a:t>
            </a:r>
            <a:r>
              <a:rPr lang="en-US">
                <a:solidFill>
                  <a:schemeClr val="dk1"/>
                </a:solidFill>
              </a:rPr>
              <a:t>are the parent leaders at my school?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520"/>
              <a:buFont typeface="Montserrat"/>
              <a:buNone/>
            </a:pPr>
            <a:r>
              <a:t/>
            </a:r>
            <a:endParaRPr sz="2800">
              <a:solidFill>
                <a:srgbClr val="00AFD7"/>
              </a:solidFill>
            </a:endParaRPr>
          </a:p>
        </p:txBody>
      </p:sp>
      <p:sp>
        <p:nvSpPr>
          <p:cNvPr id="229" name="Google Shape;229;p37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0" name="Google Shape;230;p37"/>
          <p:cNvSpPr txBox="1"/>
          <p:nvPr/>
        </p:nvSpPr>
        <p:spPr>
          <a:xfrm>
            <a:off x="344475" y="3450925"/>
            <a:ext cx="7327800" cy="18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9530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535758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495300" rtl="0" algn="l">
              <a:lnSpc>
                <a:spcPct val="10645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535758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7"/>
          <p:cNvSpPr txBox="1"/>
          <p:nvPr/>
        </p:nvSpPr>
        <p:spPr>
          <a:xfrm>
            <a:off x="412800" y="1502225"/>
            <a:ext cx="83184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lang="en-US" sz="2000">
                <a:solidFill>
                  <a:srgbClr val="FF0000"/>
                </a:solidFill>
              </a:rPr>
              <a:t> </a:t>
            </a:r>
            <a:r>
              <a:rPr b="1" lang="en-US" sz="2000">
                <a:solidFill>
                  <a:srgbClr val="FF0000"/>
                </a:solidFill>
              </a:rPr>
              <a:t>   </a:t>
            </a:r>
            <a:endParaRPr b="1" sz="2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b="1" lang="en-US" sz="2000">
                <a:solidFill>
                  <a:schemeClr val="dk1"/>
                </a:solidFill>
              </a:rPr>
              <a:t>Name 						Email address</a:t>
            </a:r>
            <a:endParaRPr b="1" sz="2000"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Latonya Millhouse 			la-tonya.millhouse@cms.k12.nc.us</a:t>
            </a:r>
            <a:endParaRPr sz="2000"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</a:rPr>
              <a:t>School’s Title I Compliance Contact:</a:t>
            </a:r>
            <a:endParaRPr b="1" sz="2000"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Billie Jeanne Carter			billiejeanne1.curns@cms.k12.nc.us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8"/>
          <p:cNvSpPr txBox="1"/>
          <p:nvPr>
            <p:ph type="title"/>
          </p:nvPr>
        </p:nvSpPr>
        <p:spPr>
          <a:xfrm>
            <a:off x="508000" y="254000"/>
            <a:ext cx="8152500" cy="10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400">
                <a:solidFill>
                  <a:schemeClr val="dk1"/>
                </a:solidFill>
              </a:rPr>
              <a:t>Volunteer Opportunities</a:t>
            </a:r>
            <a:endParaRPr sz="3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520"/>
              <a:buFont typeface="Montserrat"/>
              <a:buNone/>
            </a:pPr>
            <a:r>
              <a:t/>
            </a:r>
            <a:endParaRPr sz="2800">
              <a:solidFill>
                <a:srgbClr val="00AFD7"/>
              </a:solidFill>
            </a:endParaRPr>
          </a:p>
        </p:txBody>
      </p:sp>
      <p:sp>
        <p:nvSpPr>
          <p:cNvPr id="237" name="Google Shape;237;p38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8" name="Google Shape;238;p38"/>
          <p:cNvSpPr txBox="1"/>
          <p:nvPr/>
        </p:nvSpPr>
        <p:spPr>
          <a:xfrm>
            <a:off x="344475" y="1240725"/>
            <a:ext cx="7327800" cy="483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Join parent leadership groups such as PTA, PTSA, PTSA, booster clubs, etc.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Become a member of the School Improvement Team and/or attend meetings 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Volunteer to contact other parents/families regarding important school information  </a:t>
            </a:r>
            <a:endParaRPr sz="2000">
              <a:solidFill>
                <a:schemeClr val="dk1"/>
              </a:solidFill>
              <a:highlight>
                <a:srgbClr val="FFFF00"/>
              </a:highlight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Attend academic events occurring at your child’s school 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Participate in opportunities that support school activities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Support Teacher appreciation activities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Assist with class parties 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Attend parent conferences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Tutor students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venir"/>
              <a:buChar char="•"/>
            </a:pPr>
            <a:r>
              <a:rPr lang="en-US" sz="2000">
                <a:solidFill>
                  <a:schemeClr val="dk1"/>
                </a:solidFill>
              </a:rPr>
              <a:t>Please call La-tonya Millhouse or email latonya.millhouse@cms.k12.nc.us to- learn about volunteer opportunities</a:t>
            </a:r>
            <a:endParaRPr sz="200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535758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9"/>
          <p:cNvSpPr txBox="1"/>
          <p:nvPr/>
        </p:nvSpPr>
        <p:spPr>
          <a:xfrm>
            <a:off x="469900" y="1649300"/>
            <a:ext cx="8659800" cy="42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solidFill>
                <a:srgbClr val="00AED6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Title I parents and families have the right to request the qualifications of their child’s teachers</a:t>
            </a:r>
            <a:endParaRPr sz="3000"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How are you notified of this right and what is the process for making a request?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chemeClr val="dk1"/>
                </a:solidFill>
              </a:rPr>
              <a:t>You can request it from Billie Jeanne Carter:</a:t>
            </a:r>
            <a:endParaRPr sz="2000">
              <a:solidFill>
                <a:schemeClr val="dk1"/>
              </a:solidFill>
            </a:endParaRPr>
          </a:p>
          <a:p>
            <a:pPr indent="0" lvl="0" marL="74295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</a:rPr>
              <a:t>billiejeanne1.curns@cms.k12.nc.us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chemeClr val="dk1"/>
                </a:solidFill>
              </a:rPr>
              <a:t>Request should be completed within 30 days. 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  <p:sp>
        <p:nvSpPr>
          <p:cNvPr id="245" name="Google Shape;245;p39"/>
          <p:cNvSpPr txBox="1"/>
          <p:nvPr>
            <p:ph type="title"/>
          </p:nvPr>
        </p:nvSpPr>
        <p:spPr>
          <a:xfrm>
            <a:off x="469900" y="194725"/>
            <a:ext cx="8022000" cy="1028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How do I request the qualifications of my child’s teachers?</a:t>
            </a:r>
            <a:endParaRPr sz="3500">
              <a:solidFill>
                <a:srgbClr val="00AFD7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0"/>
          <p:cNvSpPr/>
          <p:nvPr/>
        </p:nvSpPr>
        <p:spPr>
          <a:xfrm>
            <a:off x="873825" y="1638075"/>
            <a:ext cx="7256100" cy="39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•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Being Highly Qualified in NC means you have successfully passed the licensure exams required or received alternate licensure in a way set out by NC law. 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•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Parents and families are notified if teachers do not meet ESSA’s requirements for Highly-Qualified 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i="1" sz="2000">
              <a:solidFill>
                <a:srgbClr val="0070C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•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Parents may request information on teacher qualifications in writing</a:t>
            </a:r>
            <a:endParaRPr>
              <a:solidFill>
                <a:srgbClr val="666666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1" name="Google Shape;251;p40"/>
          <p:cNvSpPr txBox="1"/>
          <p:nvPr>
            <p:ph type="title"/>
          </p:nvPr>
        </p:nvSpPr>
        <p:spPr>
          <a:xfrm>
            <a:off x="457200" y="194725"/>
            <a:ext cx="8245500" cy="850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>
                <a:solidFill>
                  <a:schemeClr val="dk1"/>
                </a:solidFill>
              </a:rPr>
              <a:t>How will I be notified if my child is taught by a teacher who is not Highly-Qualified?</a:t>
            </a:r>
            <a:endParaRPr sz="2800">
              <a:solidFill>
                <a:srgbClr val="00AFD7"/>
              </a:solidFill>
            </a:endParaRPr>
          </a:p>
        </p:txBody>
      </p:sp>
      <p:sp>
        <p:nvSpPr>
          <p:cNvPr id="252" name="Google Shape;252;p40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/>
          <p:nvPr/>
        </p:nvSpPr>
        <p:spPr>
          <a:xfrm>
            <a:off x="538950" y="218100"/>
            <a:ext cx="8066100" cy="7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3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Parent Concerns or Questions?</a:t>
            </a:r>
            <a:endParaRPr b="0" i="0" sz="1200" u="none" cap="none" strike="noStrike">
              <a:solidFill>
                <a:srgbClr val="666666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8" name="Google Shape;258;p41"/>
          <p:cNvSpPr/>
          <p:nvPr/>
        </p:nvSpPr>
        <p:spPr>
          <a:xfrm>
            <a:off x="7808054" y="6157518"/>
            <a:ext cx="1184700" cy="587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59" name="Google Shape;259;p41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0" name="Google Shape;260;p41"/>
          <p:cNvSpPr txBox="1"/>
          <p:nvPr/>
        </p:nvSpPr>
        <p:spPr>
          <a:xfrm>
            <a:off x="367175" y="1982625"/>
            <a:ext cx="87888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If you have a problem or concern, please call the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school at (980) 343 6000 and leave a message with the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front office staff (Ms. Huntley &amp; Ms. Upsher)</a:t>
            </a:r>
            <a:endParaRPr sz="24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They will forward your message to administration &amp; our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admin will contact you to set up a meeting.</a:t>
            </a:r>
            <a:endParaRPr sz="2400">
              <a:solidFill>
                <a:srgbClr val="CC0202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CC0202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2"/>
          <p:cNvSpPr txBox="1"/>
          <p:nvPr/>
        </p:nvSpPr>
        <p:spPr>
          <a:xfrm>
            <a:off x="525948" y="1100025"/>
            <a:ext cx="7658400" cy="50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The full North Carolina Standard Course of Study (NCSCOS) can be viewed using the link below: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9900FF"/>
                </a:solidFill>
              </a:rPr>
              <a:t> </a:t>
            </a:r>
            <a:r>
              <a:rPr lang="en-US" sz="2400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http://www.dpi.state.nc.us/curriculum/</a:t>
            </a:r>
            <a:r>
              <a:rPr lang="en-US" sz="2400">
                <a:solidFill>
                  <a:schemeClr val="dk1"/>
                </a:solidFill>
              </a:rPr>
              <a:t>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9900FF"/>
              </a:solidFill>
            </a:endParaRPr>
          </a:p>
          <a:p>
            <a:pPr indent="-3937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</a:rPr>
              <a:t>For more information about the NCSCOS and professional development at your school site, </a:t>
            </a:r>
            <a:r>
              <a:rPr lang="en-US" sz="2400">
                <a:solidFill>
                  <a:schemeClr val="dk1"/>
                </a:solidFill>
                <a:highlight>
                  <a:schemeClr val="lt1"/>
                </a:highlight>
              </a:rPr>
              <a:t>please reach out to Principal Parkins.</a:t>
            </a:r>
            <a:endParaRPr sz="24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91440" lvl="0" marL="46672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Twentieth Century"/>
              <a:buNone/>
            </a:pPr>
            <a:r>
              <a:t/>
            </a:r>
            <a:endParaRPr>
              <a:solidFill>
                <a:srgbClr val="535758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91440" lvl="0" marL="91440" marR="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Twentieth Century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3358" lvl="0" marL="342900" marR="0" rtl="0" algn="l">
              <a:lnSpc>
                <a:spcPct val="8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50"/>
              <a:buFont typeface="Calibri"/>
              <a:buNone/>
            </a:pPr>
            <a:r>
              <a:t/>
            </a:r>
            <a:endParaRPr b="0" i="0" sz="20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42"/>
          <p:cNvSpPr/>
          <p:nvPr/>
        </p:nvSpPr>
        <p:spPr>
          <a:xfrm>
            <a:off x="7808054" y="6157518"/>
            <a:ext cx="1184700" cy="5871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67" name="Google Shape;267;p42"/>
          <p:cNvSpPr txBox="1"/>
          <p:nvPr>
            <p:ph type="title"/>
          </p:nvPr>
        </p:nvSpPr>
        <p:spPr>
          <a:xfrm>
            <a:off x="580800" y="256625"/>
            <a:ext cx="7982400" cy="640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 Carolina Standard Course of Study</a:t>
            </a:r>
            <a:endParaRPr/>
          </a:p>
        </p:txBody>
      </p:sp>
      <p:sp>
        <p:nvSpPr>
          <p:cNvPr id="268" name="Google Shape;268;p42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/>
          <p:nvPr>
            <p:ph type="title"/>
          </p:nvPr>
        </p:nvSpPr>
        <p:spPr>
          <a:xfrm>
            <a:off x="1367000" y="1234838"/>
            <a:ext cx="3886200" cy="22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venir"/>
              <a:buNone/>
            </a:pPr>
            <a:r>
              <a:rPr lang="en-US" sz="5000">
                <a:solidFill>
                  <a:schemeClr val="dk1"/>
                </a:solidFill>
              </a:rPr>
              <a:t>Welcome</a:t>
            </a:r>
            <a:endParaRPr sz="5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venir"/>
              <a:buNone/>
            </a:pPr>
            <a:r>
              <a:t/>
            </a:r>
            <a:endParaRPr sz="5000">
              <a:solidFill>
                <a:schemeClr val="dk1"/>
              </a:solidFill>
            </a:endParaRPr>
          </a:p>
        </p:txBody>
      </p:sp>
      <p:cxnSp>
        <p:nvCxnSpPr>
          <p:cNvPr id="144" name="Google Shape;144;p25"/>
          <p:cNvCxnSpPr/>
          <p:nvPr/>
        </p:nvCxnSpPr>
        <p:spPr>
          <a:xfrm flipH="1">
            <a:off x="648950" y="1197150"/>
            <a:ext cx="7200" cy="44637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5" name="Google Shape;145;p25"/>
          <p:cNvSpPr txBox="1"/>
          <p:nvPr>
            <p:ph idx="12" type="sldNum"/>
          </p:nvPr>
        </p:nvSpPr>
        <p:spPr>
          <a:xfrm>
            <a:off x="3276600" y="4237567"/>
            <a:ext cx="1066800" cy="243300"/>
          </a:xfrm>
          <a:prstGeom prst="rect">
            <a:avLst/>
          </a:prstGeom>
        </p:spPr>
        <p:txBody>
          <a:bodyPr anchorCtr="0" anchor="ctr" bIns="25400" lIns="50800" spcFirstLastPara="1" rIns="50800" wrap="square" tIns="254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7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7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00"/>
                </a:solidFill>
              </a:rPr>
              <a:t>Proud Points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75" name="Google Shape;275;p4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Thomasboro Academy consistently builds a culture of caring, support, and focus on academic growth and social emotional learning.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Thomasboro Academy has strong community partnerships with local businesses &amp; St. Lukes Catholic Church faith-based organization.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They provide materials, supplies, foods, snacks and moral support for our students and staff.</a:t>
            </a:r>
            <a:endParaRPr sz="2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4"/>
          <p:cNvSpPr/>
          <p:nvPr/>
        </p:nvSpPr>
        <p:spPr>
          <a:xfrm>
            <a:off x="408600" y="194950"/>
            <a:ext cx="87354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4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Thank you for being here!</a:t>
            </a:r>
            <a:r>
              <a:rPr lang="en-US" sz="4400">
                <a:solidFill>
                  <a:srgbClr val="5B595A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 i="0" sz="1700" u="none" cap="none" strike="noStrike">
              <a:solidFill>
                <a:srgbClr val="666666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282" name="Google Shape;282;p44"/>
          <p:cNvGrpSpPr/>
          <p:nvPr/>
        </p:nvGrpSpPr>
        <p:grpSpPr>
          <a:xfrm>
            <a:off x="4705256" y="385000"/>
            <a:ext cx="3932256" cy="5606431"/>
            <a:chOff x="4112" y="494"/>
            <a:chExt cx="3009" cy="3257"/>
          </a:xfrm>
        </p:grpSpPr>
        <p:grpSp>
          <p:nvGrpSpPr>
            <p:cNvPr id="283" name="Google Shape;283;p44"/>
            <p:cNvGrpSpPr/>
            <p:nvPr/>
          </p:nvGrpSpPr>
          <p:grpSpPr>
            <a:xfrm>
              <a:off x="4112" y="494"/>
              <a:ext cx="3009" cy="3257"/>
              <a:chOff x="4112" y="494"/>
              <a:chExt cx="3009" cy="3257"/>
            </a:xfrm>
          </p:grpSpPr>
          <p:sp>
            <p:nvSpPr>
              <p:cNvPr id="284" name="Google Shape;284;p44"/>
              <p:cNvSpPr/>
              <p:nvPr/>
            </p:nvSpPr>
            <p:spPr>
              <a:xfrm>
                <a:off x="5007" y="494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Basic"/>
                  <a:buNone/>
                </a:pPr>
                <a:r>
                  <a:rPr i="0" lang="en-US" sz="12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Charlotte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85" name="Google Shape;285;p44"/>
              <p:cNvSpPr/>
              <p:nvPr/>
            </p:nvSpPr>
            <p:spPr>
              <a:xfrm>
                <a:off x="5340" y="49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Basic"/>
                  <a:buNone/>
                </a:pPr>
                <a:r>
                  <a:rPr i="0" lang="en-US" sz="12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-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86" name="Google Shape;286;p44"/>
              <p:cNvSpPr/>
              <p:nvPr/>
            </p:nvSpPr>
            <p:spPr>
              <a:xfrm>
                <a:off x="5376" y="494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Basic"/>
                  <a:buNone/>
                </a:pPr>
                <a:r>
                  <a:rPr i="0" lang="en-US" sz="12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Mecklenburg Schools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87" name="Google Shape;287;p44"/>
              <p:cNvSpPr/>
              <p:nvPr/>
            </p:nvSpPr>
            <p:spPr>
              <a:xfrm>
                <a:off x="6146" y="49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Basic"/>
                  <a:buNone/>
                </a:pPr>
                <a:r>
                  <a:rPr i="0" lang="en-US" sz="12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88" name="Google Shape;288;p44"/>
              <p:cNvSpPr/>
              <p:nvPr/>
            </p:nvSpPr>
            <p:spPr>
              <a:xfrm>
                <a:off x="5577" y="59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89" name="Google Shape;289;p44"/>
              <p:cNvSpPr/>
              <p:nvPr/>
            </p:nvSpPr>
            <p:spPr>
              <a:xfrm>
                <a:off x="5029" y="674"/>
                <a:ext cx="12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Time and Effort Certification Report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0" name="Google Shape;290;p44"/>
              <p:cNvSpPr/>
              <p:nvPr/>
            </p:nvSpPr>
            <p:spPr>
              <a:xfrm>
                <a:off x="6125" y="67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1" name="Google Shape;291;p44"/>
              <p:cNvSpPr/>
              <p:nvPr/>
            </p:nvSpPr>
            <p:spPr>
              <a:xfrm>
                <a:off x="5468" y="757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(YEAR)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2" name="Google Shape;292;p44"/>
              <p:cNvSpPr/>
              <p:nvPr/>
            </p:nvSpPr>
            <p:spPr>
              <a:xfrm>
                <a:off x="5686" y="757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3" name="Google Shape;293;p44"/>
              <p:cNvSpPr/>
              <p:nvPr/>
            </p:nvSpPr>
            <p:spPr>
              <a:xfrm>
                <a:off x="5577" y="84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4" name="Google Shape;294;p44"/>
              <p:cNvSpPr/>
              <p:nvPr/>
            </p:nvSpPr>
            <p:spPr>
              <a:xfrm>
                <a:off x="4126" y="924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      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5" name="Google Shape;295;p44"/>
              <p:cNvSpPr/>
              <p:nvPr/>
            </p:nvSpPr>
            <p:spPr>
              <a:xfrm>
                <a:off x="4276" y="924"/>
                <a:ext cx="27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Requirement under the federal Office of Management and Budget (OMB)2 CFR Part 225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6" name="Google Shape;296;p44"/>
              <p:cNvSpPr/>
              <p:nvPr/>
            </p:nvSpPr>
            <p:spPr>
              <a:xfrm>
                <a:off x="6997" y="92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-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7" name="Google Shape;297;p44"/>
              <p:cNvSpPr/>
              <p:nvPr/>
            </p:nvSpPr>
            <p:spPr>
              <a:xfrm>
                <a:off x="7028" y="92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8" name="Google Shape;298;p44"/>
              <p:cNvSpPr/>
              <p:nvPr/>
            </p:nvSpPr>
            <p:spPr>
              <a:xfrm>
                <a:off x="4212" y="1020"/>
                <a:ext cx="27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Cost Principles for State, Local, and Indian Tribal Government (Uniform Grant Guidance)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299" name="Google Shape;299;p44"/>
              <p:cNvSpPr/>
              <p:nvPr/>
            </p:nvSpPr>
            <p:spPr>
              <a:xfrm>
                <a:off x="6941" y="102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0" name="Google Shape;300;p44"/>
              <p:cNvSpPr/>
              <p:nvPr/>
            </p:nvSpPr>
            <p:spPr>
              <a:xfrm>
                <a:off x="5577" y="118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1" name="Google Shape;301;p44"/>
              <p:cNvSpPr/>
              <p:nvPr/>
            </p:nvSpPr>
            <p:spPr>
              <a:xfrm>
                <a:off x="5321" y="1265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Title I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2" name="Google Shape;302;p44"/>
              <p:cNvSpPr/>
              <p:nvPr/>
            </p:nvSpPr>
            <p:spPr>
              <a:xfrm>
                <a:off x="5496" y="1265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3" name="Google Shape;303;p44"/>
              <p:cNvSpPr/>
              <p:nvPr/>
            </p:nvSpPr>
            <p:spPr>
              <a:xfrm>
                <a:off x="5515" y="1265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(PRC 0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4" name="Google Shape;304;p44"/>
              <p:cNvSpPr/>
              <p:nvPr/>
            </p:nvSpPr>
            <p:spPr>
              <a:xfrm>
                <a:off x="5724" y="1265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50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5" name="Google Shape;305;p44"/>
              <p:cNvSpPr/>
              <p:nvPr/>
            </p:nvSpPr>
            <p:spPr>
              <a:xfrm>
                <a:off x="5806" y="1265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)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6" name="Google Shape;306;p44"/>
              <p:cNvSpPr/>
              <p:nvPr/>
            </p:nvSpPr>
            <p:spPr>
              <a:xfrm>
                <a:off x="5832" y="1265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7" name="Google Shape;307;p44"/>
              <p:cNvSpPr/>
              <p:nvPr/>
            </p:nvSpPr>
            <p:spPr>
              <a:xfrm>
                <a:off x="5577" y="134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8" name="Google Shape;308;p44"/>
              <p:cNvSpPr/>
              <p:nvPr/>
            </p:nvSpPr>
            <p:spPr>
              <a:xfrm>
                <a:off x="4270" y="1432"/>
                <a:ext cx="12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This certification is to be completed semi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09" name="Google Shape;309;p44"/>
              <p:cNvSpPr/>
              <p:nvPr/>
            </p:nvSpPr>
            <p:spPr>
              <a:xfrm>
                <a:off x="5511" y="143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-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0" name="Google Shape;310;p44"/>
              <p:cNvSpPr/>
              <p:nvPr/>
            </p:nvSpPr>
            <p:spPr>
              <a:xfrm>
                <a:off x="5542" y="1432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annually, in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1" name="Google Shape;311;p44"/>
              <p:cNvSpPr/>
              <p:nvPr/>
            </p:nvSpPr>
            <p:spPr>
              <a:xfrm>
                <a:off x="5928" y="1432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January and July, by employees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2" name="Google Shape;312;p44"/>
              <p:cNvSpPr/>
              <p:nvPr/>
            </p:nvSpPr>
            <p:spPr>
              <a:xfrm>
                <a:off x="6901" y="143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3" name="Google Shape;313;p44"/>
              <p:cNvSpPr/>
              <p:nvPr/>
            </p:nvSpPr>
            <p:spPr>
              <a:xfrm>
                <a:off x="4334" y="1516"/>
                <a:ext cx="27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who spend 100% of their time and effort working on one federal program or cost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4" name="Google Shape;314;p44"/>
              <p:cNvSpPr/>
              <p:nvPr/>
            </p:nvSpPr>
            <p:spPr>
              <a:xfrm>
                <a:off x="6820" y="1516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5" name="Google Shape;315;p44"/>
              <p:cNvSpPr/>
              <p:nvPr/>
            </p:nvSpPr>
            <p:spPr>
              <a:xfrm>
                <a:off x="4252" y="1599"/>
                <a:ext cx="27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Objective and whose salary is funded by that federal program.  The certification report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6" name="Google Shape;316;p44"/>
              <p:cNvSpPr/>
              <p:nvPr/>
            </p:nvSpPr>
            <p:spPr>
              <a:xfrm>
                <a:off x="6901" y="159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7" name="Google Shape;317;p44"/>
              <p:cNvSpPr/>
              <p:nvPr/>
            </p:nvSpPr>
            <p:spPr>
              <a:xfrm>
                <a:off x="4857" y="1682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periods for 20XX-20XX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8" name="Google Shape;318;p44"/>
              <p:cNvSpPr/>
              <p:nvPr/>
            </p:nvSpPr>
            <p:spPr>
              <a:xfrm>
                <a:off x="5469" y="1682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19" name="Google Shape;319;p44"/>
              <p:cNvSpPr/>
              <p:nvPr/>
            </p:nvSpPr>
            <p:spPr>
              <a:xfrm>
                <a:off x="5511" y="168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0" name="Google Shape;320;p44"/>
              <p:cNvSpPr/>
              <p:nvPr/>
            </p:nvSpPr>
            <p:spPr>
              <a:xfrm>
                <a:off x="5646" y="1682"/>
                <a:ext cx="6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are as follows: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1" name="Google Shape;321;p44"/>
              <p:cNvSpPr/>
              <p:nvPr/>
            </p:nvSpPr>
            <p:spPr>
              <a:xfrm>
                <a:off x="6159" y="168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1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2" name="Google Shape;322;p44"/>
              <p:cNvSpPr/>
              <p:nvPr/>
            </p:nvSpPr>
            <p:spPr>
              <a:xfrm>
                <a:off x="5595" y="17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3" name="Google Shape;323;p44"/>
              <p:cNvSpPr/>
              <p:nvPr/>
            </p:nvSpPr>
            <p:spPr>
              <a:xfrm>
                <a:off x="4313" y="1849"/>
                <a:ext cx="6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January Report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4" name="Google Shape;324;p44"/>
              <p:cNvSpPr/>
              <p:nvPr/>
            </p:nvSpPr>
            <p:spPr>
              <a:xfrm>
                <a:off x="4791" y="184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–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5" name="Google Shape;325;p44"/>
              <p:cNvSpPr/>
              <p:nvPr/>
            </p:nvSpPr>
            <p:spPr>
              <a:xfrm>
                <a:off x="4828" y="184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6" name="Google Shape;326;p44"/>
              <p:cNvSpPr/>
              <p:nvPr/>
            </p:nvSpPr>
            <p:spPr>
              <a:xfrm>
                <a:off x="4847" y="1849"/>
                <a:ext cx="6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Covers July 1, XXXX(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7" name="Google Shape;327;p44"/>
              <p:cNvSpPr/>
              <p:nvPr/>
            </p:nvSpPr>
            <p:spPr>
              <a:xfrm>
                <a:off x="5496" y="1849"/>
                <a:ext cx="6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YEAR) through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8" name="Google Shape;328;p44"/>
              <p:cNvSpPr/>
              <p:nvPr/>
            </p:nvSpPr>
            <p:spPr>
              <a:xfrm>
                <a:off x="5955" y="184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29" name="Google Shape;329;p44"/>
              <p:cNvSpPr/>
              <p:nvPr/>
            </p:nvSpPr>
            <p:spPr>
              <a:xfrm>
                <a:off x="5973" y="1849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December 31, XXXX (YEAR)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0" name="Google Shape;330;p44"/>
              <p:cNvSpPr/>
              <p:nvPr/>
            </p:nvSpPr>
            <p:spPr>
              <a:xfrm>
                <a:off x="6840" y="184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1" name="Google Shape;331;p44"/>
              <p:cNvSpPr/>
              <p:nvPr/>
            </p:nvSpPr>
            <p:spPr>
              <a:xfrm>
                <a:off x="4391" y="1933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Jul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2" name="Google Shape;332;p44"/>
              <p:cNvSpPr/>
              <p:nvPr/>
            </p:nvSpPr>
            <p:spPr>
              <a:xfrm>
                <a:off x="4475" y="1933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y Report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3" name="Google Shape;333;p44"/>
              <p:cNvSpPr/>
              <p:nvPr/>
            </p:nvSpPr>
            <p:spPr>
              <a:xfrm>
                <a:off x="4748" y="1933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–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4" name="Google Shape;334;p44"/>
              <p:cNvSpPr/>
              <p:nvPr/>
            </p:nvSpPr>
            <p:spPr>
              <a:xfrm>
                <a:off x="4786" y="1933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5" name="Google Shape;335;p44"/>
              <p:cNvSpPr/>
              <p:nvPr/>
            </p:nvSpPr>
            <p:spPr>
              <a:xfrm>
                <a:off x="4804" y="1933"/>
                <a:ext cx="21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Covers January 1, XXXX (YEAR) through June 30, XXXX (YEAR)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6" name="Google Shape;336;p44"/>
              <p:cNvSpPr/>
              <p:nvPr/>
            </p:nvSpPr>
            <p:spPr>
              <a:xfrm>
                <a:off x="6763" y="1933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7" name="Google Shape;337;p44"/>
              <p:cNvSpPr/>
              <p:nvPr/>
            </p:nvSpPr>
            <p:spPr>
              <a:xfrm>
                <a:off x="5577" y="201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Basic"/>
                  <a:buNone/>
                </a:pPr>
                <a:r>
                  <a:rPr b="1" i="0" lang="en-US" sz="9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8" name="Google Shape;338;p44"/>
              <p:cNvSpPr/>
              <p:nvPr/>
            </p:nvSpPr>
            <p:spPr>
              <a:xfrm>
                <a:off x="4112" y="2100"/>
                <a:ext cx="30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39" name="Google Shape;339;p44"/>
              <p:cNvSpPr/>
              <p:nvPr/>
            </p:nvSpPr>
            <p:spPr>
              <a:xfrm>
                <a:off x="5577" y="210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Basic"/>
                  <a:buNone/>
                </a:pPr>
                <a:r>
                  <a:rPr b="1" i="0" lang="en-US" sz="9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0" name="Google Shape;340;p44"/>
              <p:cNvSpPr/>
              <p:nvPr/>
            </p:nvSpPr>
            <p:spPr>
              <a:xfrm>
                <a:off x="4226" y="2180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I certify that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1" name="Google Shape;341;p44"/>
              <p:cNvSpPr/>
              <p:nvPr/>
            </p:nvSpPr>
            <p:spPr>
              <a:xfrm>
                <a:off x="4622" y="2180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{Staff Name}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2" name="Google Shape;342;p44"/>
              <p:cNvSpPr/>
              <p:nvPr/>
            </p:nvSpPr>
            <p:spPr>
              <a:xfrm>
                <a:off x="5087" y="218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,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3" name="Google Shape;343;p44"/>
              <p:cNvSpPr/>
              <p:nvPr/>
            </p:nvSpPr>
            <p:spPr>
              <a:xfrm>
                <a:off x="5105" y="218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4" name="Google Shape;344;p44"/>
              <p:cNvSpPr/>
              <p:nvPr/>
            </p:nvSpPr>
            <p:spPr>
              <a:xfrm>
                <a:off x="5124" y="2180"/>
                <a:ext cx="18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worked solely on Title I program activities for the period of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5" name="Google Shape;345;p44"/>
              <p:cNvSpPr/>
              <p:nvPr/>
            </p:nvSpPr>
            <p:spPr>
              <a:xfrm>
                <a:off x="6928" y="218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6" name="Google Shape;346;p44"/>
              <p:cNvSpPr/>
              <p:nvPr/>
            </p:nvSpPr>
            <p:spPr>
              <a:xfrm>
                <a:off x="4761" y="22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7" name="Google Shape;347;p44"/>
              <p:cNvSpPr/>
              <p:nvPr/>
            </p:nvSpPr>
            <p:spPr>
              <a:xfrm>
                <a:off x="4780" y="22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J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8" name="Google Shape;348;p44"/>
              <p:cNvSpPr/>
              <p:nvPr/>
            </p:nvSpPr>
            <p:spPr>
              <a:xfrm>
                <a:off x="4802" y="2264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uly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49" name="Google Shape;349;p44"/>
              <p:cNvSpPr/>
              <p:nvPr/>
            </p:nvSpPr>
            <p:spPr>
              <a:xfrm>
                <a:off x="4917" y="22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1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0" name="Google Shape;350;p44"/>
              <p:cNvSpPr/>
              <p:nvPr/>
            </p:nvSpPr>
            <p:spPr>
              <a:xfrm>
                <a:off x="4958" y="22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,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1" name="Google Shape;351;p44"/>
              <p:cNvSpPr/>
              <p:nvPr/>
            </p:nvSpPr>
            <p:spPr>
              <a:xfrm>
                <a:off x="4976" y="22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2" name="Google Shape;352;p44"/>
              <p:cNvSpPr/>
              <p:nvPr/>
            </p:nvSpPr>
            <p:spPr>
              <a:xfrm>
                <a:off x="4995" y="2264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XXXX (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3" name="Google Shape;353;p44"/>
              <p:cNvSpPr/>
              <p:nvPr/>
            </p:nvSpPr>
            <p:spPr>
              <a:xfrm>
                <a:off x="5221" y="2264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YEAR) to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4" name="Google Shape;354;p44"/>
              <p:cNvSpPr/>
              <p:nvPr/>
            </p:nvSpPr>
            <p:spPr>
              <a:xfrm>
                <a:off x="5489" y="22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5" name="Google Shape;355;p44"/>
              <p:cNvSpPr/>
              <p:nvPr/>
            </p:nvSpPr>
            <p:spPr>
              <a:xfrm>
                <a:off x="5508" y="2264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December 31, XXXX (YEAR)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6" name="Google Shape;356;p44"/>
              <p:cNvSpPr/>
              <p:nvPr/>
            </p:nvSpPr>
            <p:spPr>
              <a:xfrm>
                <a:off x="6375" y="22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.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7" name="Google Shape;357;p44"/>
              <p:cNvSpPr/>
              <p:nvPr/>
            </p:nvSpPr>
            <p:spPr>
              <a:xfrm>
                <a:off x="6393" y="22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8" name="Google Shape;358;p44"/>
              <p:cNvSpPr/>
              <p:nvPr/>
            </p:nvSpPr>
            <p:spPr>
              <a:xfrm>
                <a:off x="5577" y="2347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59" name="Google Shape;359;p44"/>
              <p:cNvSpPr/>
              <p:nvPr/>
            </p:nvSpPr>
            <p:spPr>
              <a:xfrm>
                <a:off x="4325" y="243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0" name="Google Shape;360;p44"/>
              <p:cNvSpPr/>
              <p:nvPr/>
            </p:nvSpPr>
            <p:spPr>
              <a:xfrm>
                <a:off x="4343" y="243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1" name="Google Shape;361;p44"/>
              <p:cNvSpPr/>
              <p:nvPr/>
            </p:nvSpPr>
            <p:spPr>
              <a:xfrm>
                <a:off x="4121" y="251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2" name="Google Shape;362;p44"/>
              <p:cNvSpPr/>
              <p:nvPr/>
            </p:nvSpPr>
            <p:spPr>
              <a:xfrm>
                <a:off x="4121" y="2597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3" name="Google Shape;363;p44"/>
              <p:cNvSpPr/>
              <p:nvPr/>
            </p:nvSpPr>
            <p:spPr>
              <a:xfrm>
                <a:off x="4121" y="268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4" name="Google Shape;364;p44"/>
              <p:cNvSpPr/>
              <p:nvPr/>
            </p:nvSpPr>
            <p:spPr>
              <a:xfrm>
                <a:off x="4121" y="276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5" name="Google Shape;365;p44"/>
              <p:cNvSpPr/>
              <p:nvPr/>
            </p:nvSpPr>
            <p:spPr>
              <a:xfrm>
                <a:off x="4121" y="284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6" name="Google Shape;366;p44"/>
              <p:cNvSpPr/>
              <p:nvPr/>
            </p:nvSpPr>
            <p:spPr>
              <a:xfrm>
                <a:off x="4121" y="2931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Signature of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7" name="Google Shape;367;p44"/>
              <p:cNvSpPr/>
              <p:nvPr/>
            </p:nvSpPr>
            <p:spPr>
              <a:xfrm>
                <a:off x="4511" y="2931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Staff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8" name="Google Shape;368;p44"/>
              <p:cNvSpPr/>
              <p:nvPr/>
            </p:nvSpPr>
            <p:spPr>
              <a:xfrm>
                <a:off x="4648" y="2931"/>
                <a:ext cx="6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: _________________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69" name="Google Shape;369;p44"/>
              <p:cNvSpPr/>
              <p:nvPr/>
            </p:nvSpPr>
            <p:spPr>
              <a:xfrm>
                <a:off x="5320" y="2931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______________________   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0" name="Google Shape;370;p44"/>
              <p:cNvSpPr/>
              <p:nvPr/>
            </p:nvSpPr>
            <p:spPr>
              <a:xfrm>
                <a:off x="6217" y="2931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Date: _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1" name="Google Shape;371;p44"/>
              <p:cNvSpPr/>
              <p:nvPr/>
            </p:nvSpPr>
            <p:spPr>
              <a:xfrm>
                <a:off x="6433" y="2931"/>
                <a:ext cx="6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________________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2" name="Google Shape;372;p44"/>
              <p:cNvSpPr/>
              <p:nvPr/>
            </p:nvSpPr>
            <p:spPr>
              <a:xfrm>
                <a:off x="7031" y="293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3" name="Google Shape;373;p44"/>
              <p:cNvSpPr/>
              <p:nvPr/>
            </p:nvSpPr>
            <p:spPr>
              <a:xfrm>
                <a:off x="4121" y="301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Basic"/>
                  <a:buNone/>
                </a:pPr>
                <a:r>
                  <a:rPr b="1" i="0" lang="en-US" sz="9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4" name="Google Shape;374;p44"/>
              <p:cNvSpPr/>
              <p:nvPr/>
            </p:nvSpPr>
            <p:spPr>
              <a:xfrm>
                <a:off x="5577" y="308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Basic"/>
                  <a:buNone/>
                </a:pPr>
                <a:r>
                  <a:rPr b="1" i="0" lang="en-US" sz="9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5" name="Google Shape;375;p44"/>
              <p:cNvSpPr/>
              <p:nvPr/>
            </p:nvSpPr>
            <p:spPr>
              <a:xfrm>
                <a:off x="4121" y="3168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Signature of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6" name="Google Shape;376;p44"/>
              <p:cNvSpPr/>
              <p:nvPr/>
            </p:nvSpPr>
            <p:spPr>
              <a:xfrm>
                <a:off x="4511" y="3168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Supervisor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7" name="Google Shape;377;p44"/>
              <p:cNvSpPr/>
              <p:nvPr/>
            </p:nvSpPr>
            <p:spPr>
              <a:xfrm>
                <a:off x="4838" y="3168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/Director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8" name="Google Shape;378;p44"/>
              <p:cNvSpPr/>
              <p:nvPr/>
            </p:nvSpPr>
            <p:spPr>
              <a:xfrm>
                <a:off x="5133" y="3168"/>
                <a:ext cx="6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: _________________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79" name="Google Shape;379;p44"/>
              <p:cNvSpPr/>
              <p:nvPr/>
            </p:nvSpPr>
            <p:spPr>
              <a:xfrm>
                <a:off x="5805" y="3168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_____         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0" name="Google Shape;380;p44"/>
              <p:cNvSpPr/>
              <p:nvPr/>
            </p:nvSpPr>
            <p:spPr>
              <a:xfrm>
                <a:off x="6179" y="3168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Date: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1" name="Google Shape;381;p44"/>
              <p:cNvSpPr/>
              <p:nvPr/>
            </p:nvSpPr>
            <p:spPr>
              <a:xfrm>
                <a:off x="6358" y="3168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_______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2" name="Google Shape;382;p44"/>
              <p:cNvSpPr/>
              <p:nvPr/>
            </p:nvSpPr>
            <p:spPr>
              <a:xfrm>
                <a:off x="6619" y="3168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__________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3" name="Google Shape;383;p44"/>
              <p:cNvSpPr/>
              <p:nvPr/>
            </p:nvSpPr>
            <p:spPr>
              <a:xfrm>
                <a:off x="6993" y="316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b="1"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4" name="Google Shape;384;p44"/>
              <p:cNvSpPr/>
              <p:nvPr/>
            </p:nvSpPr>
            <p:spPr>
              <a:xfrm>
                <a:off x="4121" y="325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5" name="Google Shape;385;p44"/>
              <p:cNvSpPr/>
              <p:nvPr/>
            </p:nvSpPr>
            <p:spPr>
              <a:xfrm>
                <a:off x="4121" y="3334"/>
                <a:ext cx="30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At the end of each report period, January and July, the original of the completed certification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6" name="Google Shape;386;p44"/>
              <p:cNvSpPr/>
              <p:nvPr/>
            </p:nvSpPr>
            <p:spPr>
              <a:xfrm>
                <a:off x="4121" y="3417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form must be sent to the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7" name="Google Shape;387;p44"/>
              <p:cNvSpPr/>
              <p:nvPr/>
            </p:nvSpPr>
            <p:spPr>
              <a:xfrm>
                <a:off x="4880" y="3417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Title I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8" name="Google Shape;388;p44"/>
              <p:cNvSpPr/>
              <p:nvPr/>
            </p:nvSpPr>
            <p:spPr>
              <a:xfrm>
                <a:off x="5074" y="3417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Executive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89" name="Google Shape;389;p44"/>
              <p:cNvSpPr/>
              <p:nvPr/>
            </p:nvSpPr>
            <p:spPr>
              <a:xfrm>
                <a:off x="5385" y="3417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Directo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0" name="Google Shape;390;p44"/>
              <p:cNvSpPr/>
              <p:nvPr/>
            </p:nvSpPr>
            <p:spPr>
              <a:xfrm>
                <a:off x="5613" y="3417"/>
                <a:ext cx="15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r’s office where it will be maintained on file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1" name="Google Shape;391;p44"/>
              <p:cNvSpPr/>
              <p:nvPr/>
            </p:nvSpPr>
            <p:spPr>
              <a:xfrm>
                <a:off x="4121" y="3501"/>
                <a:ext cx="21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for a period of five years.  The principal and/or supervisor should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2" name="Google Shape;392;p44"/>
              <p:cNvSpPr/>
              <p:nvPr/>
            </p:nvSpPr>
            <p:spPr>
              <a:xfrm>
                <a:off x="6152" y="350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s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3" name="Google Shape;393;p44"/>
              <p:cNvSpPr/>
              <p:nvPr/>
            </p:nvSpPr>
            <p:spPr>
              <a:xfrm>
                <a:off x="6289" y="350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4" name="Google Shape;394;p44"/>
              <p:cNvSpPr/>
              <p:nvPr/>
            </p:nvSpPr>
            <p:spPr>
              <a:xfrm>
                <a:off x="6307" y="3501"/>
                <a:ext cx="6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a signed copy of this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5" name="Google Shape;395;p44"/>
              <p:cNvSpPr/>
              <p:nvPr/>
            </p:nvSpPr>
            <p:spPr>
              <a:xfrm>
                <a:off x="4121" y="3584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document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6" name="Google Shape;396;p44"/>
              <p:cNvSpPr/>
              <p:nvPr/>
            </p:nvSpPr>
            <p:spPr>
              <a:xfrm>
                <a:off x="4426" y="358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7" name="Google Shape;397;p44"/>
              <p:cNvSpPr/>
              <p:nvPr/>
            </p:nvSpPr>
            <p:spPr>
              <a:xfrm>
                <a:off x="4445" y="3584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into the school or department’s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8" name="Google Shape;398;p44"/>
              <p:cNvSpPr/>
              <p:nvPr/>
            </p:nvSpPr>
            <p:spPr>
              <a:xfrm>
                <a:off x="5414" y="3584"/>
                <a:ext cx="12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compliance folder on Google Drive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399" name="Google Shape;399;p44"/>
              <p:cNvSpPr/>
              <p:nvPr/>
            </p:nvSpPr>
            <p:spPr>
              <a:xfrm>
                <a:off x="6485" y="3584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.  It is not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0" name="Google Shape;400;p44"/>
              <p:cNvSpPr/>
              <p:nvPr/>
            </p:nvSpPr>
            <p:spPr>
              <a:xfrm>
                <a:off x="4121" y="3668"/>
                <a:ext cx="9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necessary to send a copy of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1" name="Google Shape;401;p44"/>
              <p:cNvSpPr/>
              <p:nvPr/>
            </p:nvSpPr>
            <p:spPr>
              <a:xfrm>
                <a:off x="4946" y="366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2" name="Google Shape;402;p44"/>
              <p:cNvSpPr/>
              <p:nvPr/>
            </p:nvSpPr>
            <p:spPr>
              <a:xfrm>
                <a:off x="4965" y="3668"/>
                <a:ext cx="12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this form to the Finance Department.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3" name="Google Shape;403;p44"/>
              <p:cNvSpPr/>
              <p:nvPr/>
            </p:nvSpPr>
            <p:spPr>
              <a:xfrm>
                <a:off x="6112" y="366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Basic"/>
                  <a:buNone/>
                </a:pPr>
                <a:r>
                  <a:rPr i="0" lang="en-US" sz="10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4" name="Google Shape;404;p44"/>
              <p:cNvSpPr/>
              <p:nvPr/>
            </p:nvSpPr>
            <p:spPr>
              <a:xfrm>
                <a:off x="4121" y="375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Calibri"/>
                  <a:buNone/>
                </a:pPr>
                <a:r>
                  <a:rPr i="0" lang="en-US" sz="9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5" name="Google Shape;405;p44"/>
              <p:cNvSpPr/>
              <p:nvPr/>
            </p:nvSpPr>
            <p:spPr>
              <a:xfrm>
                <a:off x="4666" y="2483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EMP ID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6" name="Google Shape;406;p44"/>
              <p:cNvSpPr/>
              <p:nvPr/>
            </p:nvSpPr>
            <p:spPr>
              <a:xfrm>
                <a:off x="4821" y="2422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7" name="Google Shape;407;p44"/>
              <p:cNvSpPr/>
              <p:nvPr/>
            </p:nvSpPr>
            <p:spPr>
              <a:xfrm>
                <a:off x="4908" y="2483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Job Code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8" name="Google Shape;408;p44"/>
              <p:cNvSpPr/>
              <p:nvPr/>
            </p:nvSpPr>
            <p:spPr>
              <a:xfrm>
                <a:off x="5087" y="2422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09" name="Google Shape;409;p44"/>
              <p:cNvSpPr/>
              <p:nvPr/>
            </p:nvSpPr>
            <p:spPr>
              <a:xfrm>
                <a:off x="5195" y="2483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Position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0" name="Google Shape;410;p44"/>
              <p:cNvSpPr/>
              <p:nvPr/>
            </p:nvSpPr>
            <p:spPr>
              <a:xfrm>
                <a:off x="5354" y="2422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1" name="Google Shape;411;p44"/>
              <p:cNvSpPr/>
              <p:nvPr/>
            </p:nvSpPr>
            <p:spPr>
              <a:xfrm>
                <a:off x="5422" y="2483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Last Name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2" name="Google Shape;412;p44"/>
              <p:cNvSpPr/>
              <p:nvPr/>
            </p:nvSpPr>
            <p:spPr>
              <a:xfrm>
                <a:off x="5632" y="2422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3" name="Google Shape;413;p44"/>
              <p:cNvSpPr/>
              <p:nvPr/>
            </p:nvSpPr>
            <p:spPr>
              <a:xfrm>
                <a:off x="5904" y="2483"/>
                <a:ext cx="30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First Name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4" name="Google Shape;414;p44"/>
              <p:cNvSpPr/>
              <p:nvPr/>
            </p:nvSpPr>
            <p:spPr>
              <a:xfrm>
                <a:off x="6122" y="2422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5" name="Google Shape;415;p44"/>
              <p:cNvSpPr/>
              <p:nvPr/>
            </p:nvSpPr>
            <p:spPr>
              <a:xfrm>
                <a:off x="4585" y="2473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6" name="Google Shape;416;p44"/>
              <p:cNvSpPr/>
              <p:nvPr/>
            </p:nvSpPr>
            <p:spPr>
              <a:xfrm>
                <a:off x="4585" y="2473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7" name="Google Shape;417;p44"/>
              <p:cNvSpPr/>
              <p:nvPr/>
            </p:nvSpPr>
            <p:spPr>
              <a:xfrm>
                <a:off x="4591" y="2473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8" name="Google Shape;418;p44"/>
              <p:cNvSpPr/>
              <p:nvPr/>
            </p:nvSpPr>
            <p:spPr>
              <a:xfrm>
                <a:off x="4851" y="24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19" name="Google Shape;419;p44"/>
              <p:cNvSpPr/>
              <p:nvPr/>
            </p:nvSpPr>
            <p:spPr>
              <a:xfrm>
                <a:off x="4851" y="2473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0" name="Google Shape;420;p44"/>
              <p:cNvSpPr/>
              <p:nvPr/>
            </p:nvSpPr>
            <p:spPr>
              <a:xfrm>
                <a:off x="4857" y="2473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1" name="Google Shape;421;p44"/>
              <p:cNvSpPr/>
              <p:nvPr/>
            </p:nvSpPr>
            <p:spPr>
              <a:xfrm>
                <a:off x="5118" y="24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2" name="Google Shape;422;p44"/>
              <p:cNvSpPr/>
              <p:nvPr/>
            </p:nvSpPr>
            <p:spPr>
              <a:xfrm>
                <a:off x="5118" y="2473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3" name="Google Shape;423;p44"/>
              <p:cNvSpPr/>
              <p:nvPr/>
            </p:nvSpPr>
            <p:spPr>
              <a:xfrm>
                <a:off x="5124" y="2473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4" name="Google Shape;424;p44"/>
              <p:cNvSpPr/>
              <p:nvPr/>
            </p:nvSpPr>
            <p:spPr>
              <a:xfrm>
                <a:off x="5385" y="24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5" name="Google Shape;425;p44"/>
              <p:cNvSpPr/>
              <p:nvPr/>
            </p:nvSpPr>
            <p:spPr>
              <a:xfrm>
                <a:off x="5385" y="2473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6" name="Google Shape;426;p44"/>
              <p:cNvSpPr/>
              <p:nvPr/>
            </p:nvSpPr>
            <p:spPr>
              <a:xfrm>
                <a:off x="5391" y="2473"/>
                <a:ext cx="6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7" name="Google Shape;427;p44"/>
              <p:cNvSpPr/>
              <p:nvPr/>
            </p:nvSpPr>
            <p:spPr>
              <a:xfrm>
                <a:off x="5868" y="24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8" name="Google Shape;428;p44"/>
              <p:cNvSpPr/>
              <p:nvPr/>
            </p:nvSpPr>
            <p:spPr>
              <a:xfrm>
                <a:off x="5868" y="2473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29" name="Google Shape;429;p44"/>
              <p:cNvSpPr/>
              <p:nvPr/>
            </p:nvSpPr>
            <p:spPr>
              <a:xfrm>
                <a:off x="5874" y="2473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0" name="Google Shape;430;p44"/>
              <p:cNvSpPr/>
              <p:nvPr/>
            </p:nvSpPr>
            <p:spPr>
              <a:xfrm>
                <a:off x="6209" y="2473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1" name="Google Shape;431;p44"/>
              <p:cNvSpPr/>
              <p:nvPr/>
            </p:nvSpPr>
            <p:spPr>
              <a:xfrm>
                <a:off x="6209" y="2473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2" name="Google Shape;432;p44"/>
              <p:cNvSpPr/>
              <p:nvPr/>
            </p:nvSpPr>
            <p:spPr>
              <a:xfrm>
                <a:off x="4585" y="2485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3" name="Google Shape;433;p44"/>
              <p:cNvSpPr/>
              <p:nvPr/>
            </p:nvSpPr>
            <p:spPr>
              <a:xfrm>
                <a:off x="4851" y="2485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4" name="Google Shape;434;p44"/>
              <p:cNvSpPr/>
              <p:nvPr/>
            </p:nvSpPr>
            <p:spPr>
              <a:xfrm>
                <a:off x="5118" y="2485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5" name="Google Shape;435;p44"/>
              <p:cNvSpPr/>
              <p:nvPr/>
            </p:nvSpPr>
            <p:spPr>
              <a:xfrm>
                <a:off x="5385" y="2485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6" name="Google Shape;436;p44"/>
              <p:cNvSpPr/>
              <p:nvPr/>
            </p:nvSpPr>
            <p:spPr>
              <a:xfrm>
                <a:off x="5868" y="2485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7" name="Google Shape;437;p44"/>
              <p:cNvSpPr/>
              <p:nvPr/>
            </p:nvSpPr>
            <p:spPr>
              <a:xfrm>
                <a:off x="6209" y="2485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8" name="Google Shape;438;p44"/>
              <p:cNvSpPr/>
              <p:nvPr/>
            </p:nvSpPr>
            <p:spPr>
              <a:xfrm>
                <a:off x="4808" y="257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39" name="Google Shape;439;p44"/>
              <p:cNvSpPr/>
              <p:nvPr/>
            </p:nvSpPr>
            <p:spPr>
              <a:xfrm>
                <a:off x="4821" y="2517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0" name="Google Shape;440;p44"/>
              <p:cNvSpPr/>
              <p:nvPr/>
            </p:nvSpPr>
            <p:spPr>
              <a:xfrm>
                <a:off x="5074" y="257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1" name="Google Shape;441;p44"/>
              <p:cNvSpPr/>
              <p:nvPr/>
            </p:nvSpPr>
            <p:spPr>
              <a:xfrm>
                <a:off x="5087" y="2517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2" name="Google Shape;442;p44"/>
              <p:cNvSpPr/>
              <p:nvPr/>
            </p:nvSpPr>
            <p:spPr>
              <a:xfrm>
                <a:off x="5342" y="257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3" name="Google Shape;443;p44"/>
              <p:cNvSpPr/>
              <p:nvPr/>
            </p:nvSpPr>
            <p:spPr>
              <a:xfrm>
                <a:off x="5354" y="2517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4" name="Google Shape;444;p44"/>
              <p:cNvSpPr/>
              <p:nvPr/>
            </p:nvSpPr>
            <p:spPr>
              <a:xfrm>
                <a:off x="5422" y="257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5" name="Google Shape;445;p44"/>
              <p:cNvSpPr/>
              <p:nvPr/>
            </p:nvSpPr>
            <p:spPr>
              <a:xfrm>
                <a:off x="5434" y="2517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6" name="Google Shape;446;p44"/>
              <p:cNvSpPr/>
              <p:nvPr/>
            </p:nvSpPr>
            <p:spPr>
              <a:xfrm>
                <a:off x="5904" y="2578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7" name="Google Shape;447;p44"/>
              <p:cNvSpPr/>
              <p:nvPr/>
            </p:nvSpPr>
            <p:spPr>
              <a:xfrm>
                <a:off x="5917" y="2517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8" name="Google Shape;448;p44"/>
              <p:cNvSpPr/>
              <p:nvPr/>
            </p:nvSpPr>
            <p:spPr>
              <a:xfrm>
                <a:off x="4585" y="2568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49" name="Google Shape;449;p44"/>
              <p:cNvSpPr/>
              <p:nvPr/>
            </p:nvSpPr>
            <p:spPr>
              <a:xfrm>
                <a:off x="4591" y="2568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0" name="Google Shape;450;p44"/>
              <p:cNvSpPr/>
              <p:nvPr/>
            </p:nvSpPr>
            <p:spPr>
              <a:xfrm>
                <a:off x="4851" y="2568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1" name="Google Shape;451;p44"/>
              <p:cNvSpPr/>
              <p:nvPr/>
            </p:nvSpPr>
            <p:spPr>
              <a:xfrm>
                <a:off x="4857" y="2568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2" name="Google Shape;452;p44"/>
              <p:cNvSpPr/>
              <p:nvPr/>
            </p:nvSpPr>
            <p:spPr>
              <a:xfrm>
                <a:off x="5118" y="2568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3" name="Google Shape;453;p44"/>
              <p:cNvSpPr/>
              <p:nvPr/>
            </p:nvSpPr>
            <p:spPr>
              <a:xfrm>
                <a:off x="5124" y="2568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4" name="Google Shape;454;p44"/>
              <p:cNvSpPr/>
              <p:nvPr/>
            </p:nvSpPr>
            <p:spPr>
              <a:xfrm>
                <a:off x="5385" y="2568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5" name="Google Shape;455;p44"/>
              <p:cNvSpPr/>
              <p:nvPr/>
            </p:nvSpPr>
            <p:spPr>
              <a:xfrm>
                <a:off x="5391" y="2568"/>
                <a:ext cx="6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6" name="Google Shape;456;p44"/>
              <p:cNvSpPr/>
              <p:nvPr/>
            </p:nvSpPr>
            <p:spPr>
              <a:xfrm>
                <a:off x="5868" y="2568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7" name="Google Shape;457;p44"/>
              <p:cNvSpPr/>
              <p:nvPr/>
            </p:nvSpPr>
            <p:spPr>
              <a:xfrm>
                <a:off x="5874" y="2568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8" name="Google Shape;458;p44"/>
              <p:cNvSpPr/>
              <p:nvPr/>
            </p:nvSpPr>
            <p:spPr>
              <a:xfrm>
                <a:off x="6209" y="2568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59" name="Google Shape;459;p44"/>
              <p:cNvSpPr/>
              <p:nvPr/>
            </p:nvSpPr>
            <p:spPr>
              <a:xfrm>
                <a:off x="4585" y="25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0" name="Google Shape;460;p44"/>
              <p:cNvSpPr/>
              <p:nvPr/>
            </p:nvSpPr>
            <p:spPr>
              <a:xfrm>
                <a:off x="4851" y="25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1" name="Google Shape;461;p44"/>
              <p:cNvSpPr/>
              <p:nvPr/>
            </p:nvSpPr>
            <p:spPr>
              <a:xfrm>
                <a:off x="5118" y="25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2" name="Google Shape;462;p44"/>
              <p:cNvSpPr/>
              <p:nvPr/>
            </p:nvSpPr>
            <p:spPr>
              <a:xfrm>
                <a:off x="5385" y="25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3" name="Google Shape;463;p44"/>
              <p:cNvSpPr/>
              <p:nvPr/>
            </p:nvSpPr>
            <p:spPr>
              <a:xfrm>
                <a:off x="5868" y="25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4" name="Google Shape;464;p44"/>
              <p:cNvSpPr/>
              <p:nvPr/>
            </p:nvSpPr>
            <p:spPr>
              <a:xfrm>
                <a:off x="6209" y="2579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5" name="Google Shape;465;p44"/>
              <p:cNvSpPr/>
              <p:nvPr/>
            </p:nvSpPr>
            <p:spPr>
              <a:xfrm>
                <a:off x="4808" y="267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6" name="Google Shape;466;p44"/>
              <p:cNvSpPr/>
              <p:nvPr/>
            </p:nvSpPr>
            <p:spPr>
              <a:xfrm>
                <a:off x="4821" y="2611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7" name="Google Shape;467;p44"/>
              <p:cNvSpPr/>
              <p:nvPr/>
            </p:nvSpPr>
            <p:spPr>
              <a:xfrm>
                <a:off x="5074" y="267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8" name="Google Shape;468;p44"/>
              <p:cNvSpPr/>
              <p:nvPr/>
            </p:nvSpPr>
            <p:spPr>
              <a:xfrm>
                <a:off x="5087" y="2611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69" name="Google Shape;469;p44"/>
              <p:cNvSpPr/>
              <p:nvPr/>
            </p:nvSpPr>
            <p:spPr>
              <a:xfrm>
                <a:off x="5342" y="267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70" name="Google Shape;470;p44"/>
              <p:cNvSpPr/>
              <p:nvPr/>
            </p:nvSpPr>
            <p:spPr>
              <a:xfrm>
                <a:off x="5354" y="2611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71" name="Google Shape;471;p44"/>
              <p:cNvSpPr/>
              <p:nvPr/>
            </p:nvSpPr>
            <p:spPr>
              <a:xfrm>
                <a:off x="5422" y="267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72" name="Google Shape;472;p44"/>
              <p:cNvSpPr/>
              <p:nvPr/>
            </p:nvSpPr>
            <p:spPr>
              <a:xfrm>
                <a:off x="5434" y="2611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73" name="Google Shape;473;p44"/>
              <p:cNvSpPr/>
              <p:nvPr/>
            </p:nvSpPr>
            <p:spPr>
              <a:xfrm>
                <a:off x="5904" y="2672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700"/>
                  <a:buFont typeface="Basic"/>
                  <a:buNone/>
                </a:pPr>
                <a:r>
                  <a:rPr i="0" lang="en-US" sz="7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74" name="Google Shape;474;p44"/>
              <p:cNvSpPr/>
              <p:nvPr/>
            </p:nvSpPr>
            <p:spPr>
              <a:xfrm>
                <a:off x="5917" y="2611"/>
                <a:ext cx="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500"/>
                  <a:buFont typeface="Arial"/>
                  <a:buNone/>
                </a:pPr>
                <a:r>
                  <a:rPr i="0" lang="en-US" sz="1500" u="none" cap="none" strike="noStrike">
                    <a:solidFill>
                      <a:srgbClr val="666666"/>
                    </a:solidFill>
                    <a:latin typeface="Avenir"/>
                    <a:ea typeface="Avenir"/>
                    <a:cs typeface="Avenir"/>
                    <a:sym typeface="Avenir"/>
                  </a:rPr>
                  <a:t> </a:t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75" name="Google Shape;475;p44"/>
              <p:cNvSpPr/>
              <p:nvPr/>
            </p:nvSpPr>
            <p:spPr>
              <a:xfrm>
                <a:off x="4585" y="2662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76" name="Google Shape;476;p44"/>
              <p:cNvSpPr/>
              <p:nvPr/>
            </p:nvSpPr>
            <p:spPr>
              <a:xfrm>
                <a:off x="4591" y="2662"/>
                <a:ext cx="30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  <p:sp>
            <p:nvSpPr>
              <p:cNvPr id="477" name="Google Shape;477;p44"/>
              <p:cNvSpPr/>
              <p:nvPr/>
            </p:nvSpPr>
            <p:spPr>
              <a:xfrm>
                <a:off x="4851" y="2662"/>
                <a:ext cx="0" cy="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666666"/>
                  </a:solidFill>
                  <a:latin typeface="Avenir"/>
                  <a:ea typeface="Avenir"/>
                  <a:cs typeface="Avenir"/>
                  <a:sym typeface="Avenir"/>
                </a:endParaRPr>
              </a:p>
            </p:txBody>
          </p:sp>
        </p:grpSp>
        <p:sp>
          <p:nvSpPr>
            <p:cNvPr id="478" name="Google Shape;478;p44"/>
            <p:cNvSpPr/>
            <p:nvPr/>
          </p:nvSpPr>
          <p:spPr>
            <a:xfrm>
              <a:off x="4857" y="2662"/>
              <a:ext cx="3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79" name="Google Shape;479;p44"/>
            <p:cNvSpPr/>
            <p:nvPr/>
          </p:nvSpPr>
          <p:spPr>
            <a:xfrm>
              <a:off x="5118" y="2662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0" name="Google Shape;480;p44"/>
            <p:cNvSpPr/>
            <p:nvPr/>
          </p:nvSpPr>
          <p:spPr>
            <a:xfrm>
              <a:off x="5124" y="2662"/>
              <a:ext cx="3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1" name="Google Shape;481;p44"/>
            <p:cNvSpPr/>
            <p:nvPr/>
          </p:nvSpPr>
          <p:spPr>
            <a:xfrm>
              <a:off x="5385" y="2662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2" name="Google Shape;482;p44"/>
            <p:cNvSpPr/>
            <p:nvPr/>
          </p:nvSpPr>
          <p:spPr>
            <a:xfrm>
              <a:off x="5391" y="2662"/>
              <a:ext cx="6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3" name="Google Shape;483;p44"/>
            <p:cNvSpPr/>
            <p:nvPr/>
          </p:nvSpPr>
          <p:spPr>
            <a:xfrm>
              <a:off x="5868" y="2662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4" name="Google Shape;484;p44"/>
            <p:cNvSpPr/>
            <p:nvPr/>
          </p:nvSpPr>
          <p:spPr>
            <a:xfrm>
              <a:off x="5874" y="2662"/>
              <a:ext cx="3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5" name="Google Shape;485;p44"/>
            <p:cNvSpPr/>
            <p:nvPr/>
          </p:nvSpPr>
          <p:spPr>
            <a:xfrm>
              <a:off x="6209" y="2662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6" name="Google Shape;486;p44"/>
            <p:cNvSpPr/>
            <p:nvPr/>
          </p:nvSpPr>
          <p:spPr>
            <a:xfrm>
              <a:off x="4585" y="2674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7" name="Google Shape;487;p44"/>
            <p:cNvSpPr/>
            <p:nvPr/>
          </p:nvSpPr>
          <p:spPr>
            <a:xfrm>
              <a:off x="4585" y="2756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8" name="Google Shape;488;p44"/>
            <p:cNvSpPr/>
            <p:nvPr/>
          </p:nvSpPr>
          <p:spPr>
            <a:xfrm>
              <a:off x="4585" y="2756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9" name="Google Shape;489;p44"/>
            <p:cNvSpPr/>
            <p:nvPr/>
          </p:nvSpPr>
          <p:spPr>
            <a:xfrm>
              <a:off x="4591" y="2756"/>
              <a:ext cx="3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0" name="Google Shape;490;p44"/>
            <p:cNvSpPr/>
            <p:nvPr/>
          </p:nvSpPr>
          <p:spPr>
            <a:xfrm>
              <a:off x="4851" y="2674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1" name="Google Shape;491;p44"/>
            <p:cNvSpPr/>
            <p:nvPr/>
          </p:nvSpPr>
          <p:spPr>
            <a:xfrm>
              <a:off x="4851" y="2756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2" name="Google Shape;492;p44"/>
            <p:cNvSpPr/>
            <p:nvPr/>
          </p:nvSpPr>
          <p:spPr>
            <a:xfrm>
              <a:off x="4857" y="2756"/>
              <a:ext cx="3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3" name="Google Shape;493;p44"/>
            <p:cNvSpPr/>
            <p:nvPr/>
          </p:nvSpPr>
          <p:spPr>
            <a:xfrm>
              <a:off x="5118" y="2674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4" name="Google Shape;494;p44"/>
            <p:cNvSpPr/>
            <p:nvPr/>
          </p:nvSpPr>
          <p:spPr>
            <a:xfrm>
              <a:off x="5118" y="2756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5" name="Google Shape;495;p44"/>
            <p:cNvSpPr/>
            <p:nvPr/>
          </p:nvSpPr>
          <p:spPr>
            <a:xfrm>
              <a:off x="5124" y="2756"/>
              <a:ext cx="3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6" name="Google Shape;496;p44"/>
            <p:cNvSpPr/>
            <p:nvPr/>
          </p:nvSpPr>
          <p:spPr>
            <a:xfrm>
              <a:off x="5385" y="2674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7" name="Google Shape;497;p44"/>
            <p:cNvSpPr/>
            <p:nvPr/>
          </p:nvSpPr>
          <p:spPr>
            <a:xfrm>
              <a:off x="5385" y="2756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8" name="Google Shape;498;p44"/>
            <p:cNvSpPr/>
            <p:nvPr/>
          </p:nvSpPr>
          <p:spPr>
            <a:xfrm>
              <a:off x="5391" y="2756"/>
              <a:ext cx="6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9" name="Google Shape;499;p44"/>
            <p:cNvSpPr/>
            <p:nvPr/>
          </p:nvSpPr>
          <p:spPr>
            <a:xfrm>
              <a:off x="5868" y="2674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0" name="Google Shape;500;p44"/>
            <p:cNvSpPr/>
            <p:nvPr/>
          </p:nvSpPr>
          <p:spPr>
            <a:xfrm>
              <a:off x="5868" y="2756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1" name="Google Shape;501;p44"/>
            <p:cNvSpPr/>
            <p:nvPr/>
          </p:nvSpPr>
          <p:spPr>
            <a:xfrm>
              <a:off x="5874" y="2756"/>
              <a:ext cx="30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2" name="Google Shape;502;p44"/>
            <p:cNvSpPr/>
            <p:nvPr/>
          </p:nvSpPr>
          <p:spPr>
            <a:xfrm>
              <a:off x="6209" y="2674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3" name="Google Shape;503;p44"/>
            <p:cNvSpPr/>
            <p:nvPr/>
          </p:nvSpPr>
          <p:spPr>
            <a:xfrm>
              <a:off x="6209" y="2756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4" name="Google Shape;504;p44"/>
            <p:cNvSpPr/>
            <p:nvPr/>
          </p:nvSpPr>
          <p:spPr>
            <a:xfrm>
              <a:off x="6209" y="2756"/>
              <a:ext cx="0" cy="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rgbClr val="666666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505" name="Google Shape;505;p44"/>
          <p:cNvSpPr/>
          <p:nvPr/>
        </p:nvSpPr>
        <p:spPr>
          <a:xfrm>
            <a:off x="7940842" y="6194545"/>
            <a:ext cx="1051800" cy="550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None/>
            </a:pPr>
            <a:r>
              <a:t/>
            </a:r>
            <a:endParaRPr i="0" sz="18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06" name="Google Shape;506;p44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7" name="Google Shape;507;p44"/>
          <p:cNvSpPr txBox="1"/>
          <p:nvPr/>
        </p:nvSpPr>
        <p:spPr>
          <a:xfrm>
            <a:off x="891925" y="2018800"/>
            <a:ext cx="6514200" cy="25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venir"/>
              <a:buChar char="•"/>
            </a:pPr>
            <a:r>
              <a:rPr lang="en-US" sz="32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Questions?</a:t>
            </a:r>
            <a:endParaRPr sz="32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○"/>
            </a:pPr>
            <a:r>
              <a:rPr lang="en-US" sz="32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Email Billie Jeanne Carter at </a:t>
            </a:r>
            <a:r>
              <a:rPr lang="en-US" sz="2500" u="sng">
                <a:solidFill>
                  <a:schemeClr val="hlink"/>
                </a:solidFill>
                <a:latin typeface="Avenir"/>
                <a:ea typeface="Avenir"/>
                <a:cs typeface="Avenir"/>
                <a:sym typeface="Avenir"/>
                <a:hlinkClick r:id="rId4"/>
              </a:rPr>
              <a:t>billiejeanne1.curns@cms.k12.nc.us</a:t>
            </a:r>
            <a:endParaRPr sz="25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○"/>
            </a:pPr>
            <a:r>
              <a:rPr lang="en-US" sz="32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Call at 980.343.6000</a:t>
            </a:r>
            <a:endParaRPr sz="3200">
              <a:solidFill>
                <a:srgbClr val="CC0202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26"/>
          <p:cNvSpPr txBox="1"/>
          <p:nvPr/>
        </p:nvSpPr>
        <p:spPr>
          <a:xfrm>
            <a:off x="3355700" y="3774125"/>
            <a:ext cx="2765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6215925" y="3774125"/>
            <a:ext cx="2623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3" name="Google Shape;153;p26"/>
          <p:cNvSpPr txBox="1"/>
          <p:nvPr/>
        </p:nvSpPr>
        <p:spPr>
          <a:xfrm>
            <a:off x="0" y="0"/>
            <a:ext cx="8839500" cy="65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  </a:t>
            </a:r>
            <a:r>
              <a:rPr b="1" lang="en-US" sz="4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Why are we here?</a:t>
            </a:r>
            <a:endParaRPr b="1" sz="4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The </a:t>
            </a:r>
            <a:r>
              <a:rPr i="1"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Elementary and Secondary Education Act (ESEA), </a:t>
            </a: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as amended by the Every Student Succeeds Act (ESSA) of 2015,</a:t>
            </a:r>
            <a:r>
              <a:rPr i="1" lang="en-US" sz="2000">
                <a:solidFill>
                  <a:srgbClr val="9900FF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requires that each Title I School hold an Annual Meeting for parents/families/community members for the purpose of: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Informing you of your school’s participation in Title I services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Explaining the requirements of Title I, Part A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5560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Explaining your rights as parents to be engaged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</a:rPr>
              <a:t>		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>
            <p:ph type="title"/>
          </p:nvPr>
        </p:nvSpPr>
        <p:spPr>
          <a:xfrm>
            <a:off x="687150" y="2398800"/>
            <a:ext cx="7973400" cy="32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800">
                <a:solidFill>
                  <a:schemeClr val="dk1"/>
                </a:solidFill>
              </a:rPr>
              <a:t>Meeting Overview</a:t>
            </a:r>
            <a:endParaRPr sz="4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4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What is a Title I school and what it means to be a Title I school</a:t>
            </a:r>
            <a:endParaRPr b="0" sz="3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Required Set-Aside for parent and family engagement </a:t>
            </a:r>
            <a:endParaRPr b="0" sz="2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The CMS Parent and Family Engagement Policy</a:t>
            </a:r>
            <a:endParaRPr b="0" sz="2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How the annual evaluation of the CMS Parent and Family Engagement Policy is conducted</a:t>
            </a:r>
            <a:endParaRPr b="0" sz="2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School Parent and Family Engagement Policy</a:t>
            </a:r>
            <a:endParaRPr b="0" sz="2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School Improvement Plan (SIP) in NCStar</a:t>
            </a:r>
            <a:endParaRPr b="0" sz="3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School-Parent Compact</a:t>
            </a:r>
            <a:endParaRPr b="0" sz="2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How to request the qualifications of my child’s teacher(s)</a:t>
            </a:r>
            <a:endParaRPr b="0" sz="2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0" lang="en-US" sz="2000">
                <a:solidFill>
                  <a:schemeClr val="dk1"/>
                </a:solidFill>
              </a:rPr>
              <a:t>How parents will be notified if my child is taught by a teacher who is not deemed to be qualified by teacher licensing standards in the North Carolina ESSA Accountability Plan</a:t>
            </a:r>
            <a:endParaRPr b="0" sz="3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7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/>
          <p:nvPr>
            <p:ph type="title"/>
          </p:nvPr>
        </p:nvSpPr>
        <p:spPr>
          <a:xfrm>
            <a:off x="607450" y="156250"/>
            <a:ext cx="79734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What is a Title I school?</a:t>
            </a:r>
            <a:endParaRPr b="0">
              <a:solidFill>
                <a:srgbClr val="00AFD7"/>
              </a:solidFill>
            </a:endParaRPr>
          </a:p>
        </p:txBody>
      </p:sp>
      <p:sp>
        <p:nvSpPr>
          <p:cNvPr id="165" name="Google Shape;165;p28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6" name="Google Shape;166;p28"/>
          <p:cNvSpPr txBox="1"/>
          <p:nvPr/>
        </p:nvSpPr>
        <p:spPr>
          <a:xfrm>
            <a:off x="271425" y="1095950"/>
            <a:ext cx="9144000" cy="3232500"/>
          </a:xfrm>
          <a:prstGeom prst="rect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rgbClr val="222222"/>
                </a:solidFill>
                <a:highlight>
                  <a:schemeClr val="lt1"/>
                </a:highlight>
                <a:latin typeface="Avenir"/>
                <a:ea typeface="Avenir"/>
                <a:cs typeface="Avenir"/>
                <a:sym typeface="Avenir"/>
              </a:rPr>
              <a:t>Title I is the largest federally funded educational program.  A Title I school is a school receiving federal funds for students. The basic principle of Title I is that schools with large concentrations of low-income students receive supplemental funds to meet students’ educational goals.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FD7"/>
              </a:buClr>
              <a:buSzPts val="2000"/>
              <a:buFont typeface="Basic"/>
              <a:buNone/>
            </a:pPr>
            <a:r>
              <a:t/>
            </a:r>
            <a:endParaRPr sz="2000">
              <a:solidFill>
                <a:srgbClr val="666666"/>
              </a:solidFill>
              <a:highlight>
                <a:srgbClr val="FFFFFF"/>
              </a:highlight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9"/>
          <p:cNvSpPr txBox="1"/>
          <p:nvPr>
            <p:ph type="title"/>
          </p:nvPr>
        </p:nvSpPr>
        <p:spPr>
          <a:xfrm>
            <a:off x="585300" y="228650"/>
            <a:ext cx="7973400" cy="7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What does it mean to be a Title I School?</a:t>
            </a:r>
            <a:endParaRPr>
              <a:solidFill>
                <a:srgbClr val="00AFD7"/>
              </a:solidFill>
            </a:endParaRPr>
          </a:p>
        </p:txBody>
      </p:sp>
      <p:sp>
        <p:nvSpPr>
          <p:cNvPr id="172" name="Google Shape;172;p29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3" name="Google Shape;173;p29"/>
          <p:cNvSpPr txBox="1"/>
          <p:nvPr/>
        </p:nvSpPr>
        <p:spPr>
          <a:xfrm>
            <a:off x="100200" y="1518125"/>
            <a:ext cx="8849700" cy="45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Being a Title I school means receiving federal funding (Title I dollars) to </a:t>
            </a:r>
            <a:r>
              <a:rPr lang="en-US" sz="2000" u="sng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supplement</a:t>
            </a: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the school’s existing programs.  These dollars are used for the following: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Identifying students experiencing academic difficulties and providing timely assistance to help students meet the state’s challenging content standards.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Purchasing supplemental staff/programs/materials/supplies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Conducting parent and family engagement meetings/trainings/activities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○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Recruiting/Hiring/Retaining Highly-Qualified Teachers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●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Being a Title I school also means encouraging ongoing parent and family engagement and advocating for parents’ rights</a:t>
            </a:r>
            <a:endParaRPr sz="22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9" name="Google Shape;179;p30"/>
          <p:cNvSpPr txBox="1"/>
          <p:nvPr/>
        </p:nvSpPr>
        <p:spPr>
          <a:xfrm>
            <a:off x="100200" y="1518125"/>
            <a:ext cx="8849700" cy="45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We allocate $ </a:t>
            </a:r>
            <a:r>
              <a:rPr lang="en-US" sz="2400" u="sng">
                <a:solidFill>
                  <a:schemeClr val="dk1"/>
                </a:solidFill>
              </a:rPr>
              <a:t>4,197</a:t>
            </a:r>
            <a:r>
              <a:rPr lang="en-US" sz="2400">
                <a:solidFill>
                  <a:schemeClr val="dk1"/>
                </a:solidFill>
              </a:rPr>
              <a:t> to our Parent/Family Engagement Fund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We use Title 1 funds to pay for staff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○ BMT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○ Parent/Family Advocate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○ Instructional Coaches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○ Teacher Assistants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Professional Development for staff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Supplies and materials (books, technology)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FF0000"/>
              </a:solidFill>
            </a:endParaRPr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30"/>
          <p:cNvSpPr txBox="1"/>
          <p:nvPr/>
        </p:nvSpPr>
        <p:spPr>
          <a:xfrm>
            <a:off x="482600" y="139700"/>
            <a:ext cx="84672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5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How are Title I funds used in our </a:t>
            </a:r>
            <a:r>
              <a:rPr b="1" lang="en-US" sz="35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</a:t>
            </a:r>
            <a:r>
              <a:rPr b="1" lang="en-US" sz="35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chool?</a:t>
            </a:r>
            <a:br>
              <a:rPr lang="en-US" sz="3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</a:b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1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6" name="Google Shape;186;p31"/>
          <p:cNvSpPr txBox="1"/>
          <p:nvPr/>
        </p:nvSpPr>
        <p:spPr>
          <a:xfrm>
            <a:off x="389025" y="1108200"/>
            <a:ext cx="8583000" cy="48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•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Any Local Education Agency (LEA) or school district with a Title I Allocation exceeding $500,000 is required by law to set aside 1% of the Title I allocation for parent and family engagement. 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5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•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Of that 1%, 10% may be reserved at the LEA/district level for system-wide initiatives related to parent and family engagement.  The remaining 90% must be allocated to all Title I schools in the district.  In CMS, each Title I school receives its portion of the 90% to implement school-level parent and family engagement activities and events</a:t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•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Title I parents have the right to provide input into decisions regarding how this money is spent.  This process is completed through the School Improvement Team (SIT) </a:t>
            </a:r>
            <a:endParaRPr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23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31"/>
          <p:cNvSpPr txBox="1"/>
          <p:nvPr/>
        </p:nvSpPr>
        <p:spPr>
          <a:xfrm>
            <a:off x="0" y="0"/>
            <a:ext cx="89721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What is the 1% set-aside and how are parents involved?</a:t>
            </a:r>
            <a:endParaRPr b="1" sz="3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2"/>
          <p:cNvSpPr txBox="1"/>
          <p:nvPr>
            <p:ph type="title"/>
          </p:nvPr>
        </p:nvSpPr>
        <p:spPr>
          <a:xfrm>
            <a:off x="457200" y="169325"/>
            <a:ext cx="8534400" cy="86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400">
                <a:solidFill>
                  <a:schemeClr val="dk1"/>
                </a:solidFill>
              </a:rPr>
              <a:t>Parent and Family Engagement Allocation</a:t>
            </a:r>
            <a:endParaRPr sz="3400">
              <a:solidFill>
                <a:srgbClr val="00AFD7"/>
              </a:solidFill>
            </a:endParaRPr>
          </a:p>
        </p:txBody>
      </p:sp>
      <p:sp>
        <p:nvSpPr>
          <p:cNvPr id="193" name="Google Shape;193;p32"/>
          <p:cNvSpPr txBox="1"/>
          <p:nvPr>
            <p:ph idx="12" type="sldNum"/>
          </p:nvPr>
        </p:nvSpPr>
        <p:spPr>
          <a:xfrm>
            <a:off x="8580847" y="6325369"/>
            <a:ext cx="472800" cy="3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4" name="Google Shape;194;p32"/>
          <p:cNvSpPr txBox="1"/>
          <p:nvPr/>
        </p:nvSpPr>
        <p:spPr>
          <a:xfrm>
            <a:off x="230325" y="1822625"/>
            <a:ext cx="7973400" cy="328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How we are spending our Title I funds: 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 </a:t>
            </a:r>
            <a:endParaRPr sz="2600">
              <a:solidFill>
                <a:schemeClr val="dk1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-US" sz="2600">
                <a:solidFill>
                  <a:schemeClr val="dk1"/>
                </a:solidFill>
              </a:rPr>
              <a:t>Parent and Family Engagement Activities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1: Fall Festival</a:t>
            </a:r>
            <a:endParaRPr sz="26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2: Spring Carnival</a:t>
            </a:r>
            <a:endParaRPr sz="26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3: 2nd Annual Art Show</a:t>
            </a:r>
            <a:endParaRPr sz="2000">
              <a:solidFill>
                <a:srgbClr val="FF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FF0000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FF0000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